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934" r:id="rId1"/>
  </p:sldMasterIdLst>
  <p:notesMasterIdLst>
    <p:notesMasterId r:id="rId73"/>
  </p:notesMasterIdLst>
  <p:handoutMasterIdLst>
    <p:handoutMasterId r:id="rId74"/>
  </p:handoutMasterIdLst>
  <p:sldIdLst>
    <p:sldId id="356" r:id="rId2"/>
    <p:sldId id="500" r:id="rId3"/>
    <p:sldId id="501" r:id="rId4"/>
    <p:sldId id="502" r:id="rId5"/>
    <p:sldId id="503" r:id="rId6"/>
    <p:sldId id="378" r:id="rId7"/>
    <p:sldId id="495" r:id="rId8"/>
    <p:sldId id="504" r:id="rId9"/>
    <p:sldId id="407" r:id="rId10"/>
    <p:sldId id="280" r:id="rId11"/>
    <p:sldId id="304" r:id="rId12"/>
    <p:sldId id="284" r:id="rId13"/>
    <p:sldId id="372" r:id="rId14"/>
    <p:sldId id="307" r:id="rId15"/>
    <p:sldId id="297" r:id="rId16"/>
    <p:sldId id="342" r:id="rId17"/>
    <p:sldId id="289" r:id="rId18"/>
    <p:sldId id="287" r:id="rId19"/>
    <p:sldId id="296" r:id="rId20"/>
    <p:sldId id="489" r:id="rId21"/>
    <p:sldId id="406" r:id="rId22"/>
    <p:sldId id="386" r:id="rId23"/>
    <p:sldId id="387" r:id="rId24"/>
    <p:sldId id="389" r:id="rId25"/>
    <p:sldId id="390" r:id="rId26"/>
    <p:sldId id="391" r:id="rId27"/>
    <p:sldId id="392" r:id="rId28"/>
    <p:sldId id="395" r:id="rId29"/>
    <p:sldId id="468" r:id="rId30"/>
    <p:sldId id="469" r:id="rId31"/>
    <p:sldId id="398" r:id="rId32"/>
    <p:sldId id="393" r:id="rId33"/>
    <p:sldId id="394" r:id="rId34"/>
    <p:sldId id="505" r:id="rId35"/>
    <p:sldId id="402" r:id="rId36"/>
    <p:sldId id="403" r:id="rId37"/>
    <p:sldId id="404" r:id="rId38"/>
    <p:sldId id="471" r:id="rId39"/>
    <p:sldId id="485" r:id="rId40"/>
    <p:sldId id="414" r:id="rId41"/>
    <p:sldId id="415" r:id="rId42"/>
    <p:sldId id="416" r:id="rId43"/>
    <p:sldId id="417" r:id="rId44"/>
    <p:sldId id="445" r:id="rId45"/>
    <p:sldId id="447" r:id="rId46"/>
    <p:sldId id="459" r:id="rId47"/>
    <p:sldId id="451" r:id="rId48"/>
    <p:sldId id="448" r:id="rId49"/>
    <p:sldId id="452" r:id="rId50"/>
    <p:sldId id="461" r:id="rId51"/>
    <p:sldId id="462" r:id="rId52"/>
    <p:sldId id="463" r:id="rId53"/>
    <p:sldId id="454" r:id="rId54"/>
    <p:sldId id="455" r:id="rId55"/>
    <p:sldId id="421" r:id="rId56"/>
    <p:sldId id="420" r:id="rId57"/>
    <p:sldId id="422" r:id="rId58"/>
    <p:sldId id="423" r:id="rId59"/>
    <p:sldId id="424" r:id="rId60"/>
    <p:sldId id="425" r:id="rId61"/>
    <p:sldId id="426" r:id="rId62"/>
    <p:sldId id="427" r:id="rId63"/>
    <p:sldId id="428" r:id="rId64"/>
    <p:sldId id="429" r:id="rId65"/>
    <p:sldId id="431" r:id="rId66"/>
    <p:sldId id="435" r:id="rId67"/>
    <p:sldId id="436" r:id="rId68"/>
    <p:sldId id="438" r:id="rId69"/>
    <p:sldId id="440" r:id="rId70"/>
    <p:sldId id="441" r:id="rId71"/>
    <p:sldId id="442" r:id="rId72"/>
  </p:sldIdLst>
  <p:sldSz cx="12192000" cy="6858000"/>
  <p:notesSz cx="6858000" cy="9144000"/>
  <p:embeddedFontLst>
    <p:embeddedFont>
      <p:font typeface="Baskerville Old Face" panose="02020602080505020303" pitchFamily="18" charset="0"/>
      <p:regular r:id="rId75"/>
    </p:embeddedFont>
    <p:embeddedFont>
      <p:font typeface="Calibri" panose="020F0502020204030204" pitchFamily="34" charset="0"/>
      <p:regular r:id="rId76"/>
      <p:bold r:id="rId77"/>
      <p:italic r:id="rId78"/>
      <p:boldItalic r:id="rId79"/>
    </p:embeddedFont>
    <p:embeddedFont>
      <p:font typeface="Constantia" panose="02030602050306030303" pitchFamily="18" charset="0"/>
      <p:regular r:id="rId80"/>
      <p:bold r:id="rId81"/>
      <p:italic r:id="rId82"/>
      <p:boldItalic r:id="rId83"/>
    </p:embeddedFont>
    <p:embeddedFont>
      <p:font typeface="Corbel" panose="020B0503020204020204" pitchFamily="34" charset="0"/>
      <p:regular r:id="rId84"/>
      <p:bold r:id="rId85"/>
      <p:italic r:id="rId86"/>
      <p:boldItalic r:id="rId87"/>
    </p:embeddedFont>
    <p:embeddedFont>
      <p:font typeface="Wingdings 2" panose="05020102010507070707" pitchFamily="18" charset="2"/>
      <p:regular r:id="rId8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15E9"/>
    <a:srgbClr val="333399"/>
    <a:srgbClr val="FF0066"/>
    <a:srgbClr val="FFFFFF"/>
    <a:srgbClr val="9966FF"/>
    <a:srgbClr val="000066"/>
    <a:srgbClr val="6600CC"/>
    <a:srgbClr val="0080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9" autoAdjust="0"/>
    <p:restoredTop sz="88851" autoAdjust="0"/>
  </p:normalViewPr>
  <p:slideViewPr>
    <p:cSldViewPr>
      <p:cViewPr varScale="1">
        <p:scale>
          <a:sx n="69" d="100"/>
          <a:sy n="69" d="100"/>
        </p:scale>
        <p:origin x="696" y="6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10"/>
    </p:cViewPr>
  </p:sorterViewPr>
  <p:notesViewPr>
    <p:cSldViewPr>
      <p:cViewPr varScale="1">
        <p:scale>
          <a:sx n="28" d="100"/>
          <a:sy n="28" d="100"/>
        </p:scale>
        <p:origin x="-126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0.fntdata"/><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handoutMaster" Target="handoutMasters/handoutMaster1.xml"/><Relationship Id="rId79" Type="http://schemas.openxmlformats.org/officeDocument/2006/relationships/font" Target="fonts/font5.fntdata"/><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6.fntdata"/><Relationship Id="rId85"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1.fntdata"/><Relationship Id="rId83" Type="http://schemas.openxmlformats.org/officeDocument/2006/relationships/font" Target="fonts/font9.fntdata"/><Relationship Id="rId88" Type="http://schemas.openxmlformats.org/officeDocument/2006/relationships/font" Target="fonts/font14.fnt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font" Target="fonts/font4.fntdata"/><Relationship Id="rId81" Type="http://schemas.openxmlformats.org/officeDocument/2006/relationships/font" Target="fonts/font7.fntdata"/><Relationship Id="rId86"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2.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3.fntdata"/><Relationship Id="rId61" Type="http://schemas.openxmlformats.org/officeDocument/2006/relationships/slide" Target="slides/slide60.xml"/><Relationship Id="rId82" Type="http://schemas.openxmlformats.org/officeDocument/2006/relationships/font" Target="fonts/font8.fntdata"/><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2" Type="http://schemas.openxmlformats.org/officeDocument/2006/relationships/oleObject" Target="file:///C:\Users\Miamora%20EL%20HASANY\Desktop\Nouveau%20Feuille%20Microsoft%20Office%20Excel%20(2).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lineChart>
        <c:grouping val="standard"/>
        <c:varyColors val="0"/>
        <c:ser>
          <c:idx val="0"/>
          <c:order val="0"/>
          <c:tx>
            <c:strRef>
              <c:f>Feuil1!$D$3</c:f>
              <c:strCache>
                <c:ptCount val="1"/>
                <c:pt idx="0">
                  <c:v>Par avion</c:v>
                </c:pt>
              </c:strCache>
            </c:strRef>
          </c:tx>
          <c:cat>
            <c:strRef>
              <c:f>Feuil1!$E$2:$I$2</c:f>
              <c:strCache>
                <c:ptCount val="5"/>
                <c:pt idx="0">
                  <c:v>Février </c:v>
                </c:pt>
                <c:pt idx="1">
                  <c:v>Mars</c:v>
                </c:pt>
                <c:pt idx="2">
                  <c:v>Avril</c:v>
                </c:pt>
                <c:pt idx="3">
                  <c:v>Mai</c:v>
                </c:pt>
                <c:pt idx="4">
                  <c:v>Juin</c:v>
                </c:pt>
              </c:strCache>
            </c:strRef>
          </c:cat>
          <c:val>
            <c:numRef>
              <c:f>Feuil1!$E$3:$I$3</c:f>
              <c:numCache>
                <c:formatCode>General</c:formatCode>
                <c:ptCount val="5"/>
                <c:pt idx="0">
                  <c:v>1500</c:v>
                </c:pt>
                <c:pt idx="1">
                  <c:v>3200</c:v>
                </c:pt>
                <c:pt idx="2">
                  <c:v>2000</c:v>
                </c:pt>
                <c:pt idx="3">
                  <c:v>3000</c:v>
                </c:pt>
                <c:pt idx="4">
                  <c:v>2000</c:v>
                </c:pt>
              </c:numCache>
            </c:numRef>
          </c:val>
          <c:smooth val="0"/>
          <c:extLst>
            <c:ext xmlns:c16="http://schemas.microsoft.com/office/drawing/2014/chart" uri="{C3380CC4-5D6E-409C-BE32-E72D297353CC}">
              <c16:uniqueId val="{00000000-590D-4E14-9DD4-F35A830D48FF}"/>
            </c:ext>
          </c:extLst>
        </c:ser>
        <c:ser>
          <c:idx val="1"/>
          <c:order val="1"/>
          <c:tx>
            <c:strRef>
              <c:f>Feuil1!$D$4</c:f>
              <c:strCache>
                <c:ptCount val="1"/>
                <c:pt idx="0">
                  <c:v>Par train</c:v>
                </c:pt>
              </c:strCache>
            </c:strRef>
          </c:tx>
          <c:cat>
            <c:strRef>
              <c:f>Feuil1!$E$2:$I$2</c:f>
              <c:strCache>
                <c:ptCount val="5"/>
                <c:pt idx="0">
                  <c:v>Février </c:v>
                </c:pt>
                <c:pt idx="1">
                  <c:v>Mars</c:v>
                </c:pt>
                <c:pt idx="2">
                  <c:v>Avril</c:v>
                </c:pt>
                <c:pt idx="3">
                  <c:v>Mai</c:v>
                </c:pt>
                <c:pt idx="4">
                  <c:v>Juin</c:v>
                </c:pt>
              </c:strCache>
            </c:strRef>
          </c:cat>
          <c:val>
            <c:numRef>
              <c:f>Feuil1!$E$4:$I$4</c:f>
              <c:numCache>
                <c:formatCode>General</c:formatCode>
                <c:ptCount val="5"/>
                <c:pt idx="0">
                  <c:v>1800</c:v>
                </c:pt>
                <c:pt idx="1">
                  <c:v>3000</c:v>
                </c:pt>
                <c:pt idx="2">
                  <c:v>2500</c:v>
                </c:pt>
                <c:pt idx="3">
                  <c:v>2200</c:v>
                </c:pt>
                <c:pt idx="4">
                  <c:v>2100</c:v>
                </c:pt>
              </c:numCache>
            </c:numRef>
          </c:val>
          <c:smooth val="0"/>
          <c:extLst>
            <c:ext xmlns:c16="http://schemas.microsoft.com/office/drawing/2014/chart" uri="{C3380CC4-5D6E-409C-BE32-E72D297353CC}">
              <c16:uniqueId val="{00000001-590D-4E14-9DD4-F35A830D48FF}"/>
            </c:ext>
          </c:extLst>
        </c:ser>
        <c:ser>
          <c:idx val="2"/>
          <c:order val="2"/>
          <c:tx>
            <c:strRef>
              <c:f>Feuil1!$D$5</c:f>
              <c:strCache>
                <c:ptCount val="1"/>
                <c:pt idx="0">
                  <c:v>Par camion</c:v>
                </c:pt>
              </c:strCache>
            </c:strRef>
          </c:tx>
          <c:cat>
            <c:strRef>
              <c:f>Feuil1!$E$2:$I$2</c:f>
              <c:strCache>
                <c:ptCount val="5"/>
                <c:pt idx="0">
                  <c:v>Février </c:v>
                </c:pt>
                <c:pt idx="1">
                  <c:v>Mars</c:v>
                </c:pt>
                <c:pt idx="2">
                  <c:v>Avril</c:v>
                </c:pt>
                <c:pt idx="3">
                  <c:v>Mai</c:v>
                </c:pt>
                <c:pt idx="4">
                  <c:v>Juin</c:v>
                </c:pt>
              </c:strCache>
            </c:strRef>
          </c:cat>
          <c:val>
            <c:numRef>
              <c:f>Feuil1!$E$5:$I$5</c:f>
              <c:numCache>
                <c:formatCode>General</c:formatCode>
                <c:ptCount val="5"/>
                <c:pt idx="0">
                  <c:v>2000</c:v>
                </c:pt>
                <c:pt idx="1">
                  <c:v>2500</c:v>
                </c:pt>
                <c:pt idx="2">
                  <c:v>2600</c:v>
                </c:pt>
                <c:pt idx="3">
                  <c:v>1600</c:v>
                </c:pt>
                <c:pt idx="4">
                  <c:v>2800</c:v>
                </c:pt>
              </c:numCache>
            </c:numRef>
          </c:val>
          <c:smooth val="0"/>
          <c:extLst>
            <c:ext xmlns:c16="http://schemas.microsoft.com/office/drawing/2014/chart" uri="{C3380CC4-5D6E-409C-BE32-E72D297353CC}">
              <c16:uniqueId val="{00000002-590D-4E14-9DD4-F35A830D48FF}"/>
            </c:ext>
          </c:extLst>
        </c:ser>
        <c:ser>
          <c:idx val="3"/>
          <c:order val="3"/>
          <c:tx>
            <c:strRef>
              <c:f>Feuil1!$D$6</c:f>
              <c:strCache>
                <c:ptCount val="1"/>
                <c:pt idx="0">
                  <c:v>Par vélo</c:v>
                </c:pt>
              </c:strCache>
            </c:strRef>
          </c:tx>
          <c:cat>
            <c:strRef>
              <c:f>Feuil1!$E$2:$I$2</c:f>
              <c:strCache>
                <c:ptCount val="5"/>
                <c:pt idx="0">
                  <c:v>Février </c:v>
                </c:pt>
                <c:pt idx="1">
                  <c:v>Mars</c:v>
                </c:pt>
                <c:pt idx="2">
                  <c:v>Avril</c:v>
                </c:pt>
                <c:pt idx="3">
                  <c:v>Mai</c:v>
                </c:pt>
                <c:pt idx="4">
                  <c:v>Juin</c:v>
                </c:pt>
              </c:strCache>
            </c:strRef>
          </c:cat>
          <c:val>
            <c:numRef>
              <c:f>Feuil1!$E$6:$I$6</c:f>
              <c:numCache>
                <c:formatCode>General</c:formatCode>
                <c:ptCount val="5"/>
                <c:pt idx="0">
                  <c:v>20</c:v>
                </c:pt>
                <c:pt idx="1">
                  <c:v>40</c:v>
                </c:pt>
                <c:pt idx="2">
                  <c:v>60</c:v>
                </c:pt>
                <c:pt idx="3">
                  <c:v>30</c:v>
                </c:pt>
                <c:pt idx="4">
                  <c:v>50</c:v>
                </c:pt>
              </c:numCache>
            </c:numRef>
          </c:val>
          <c:smooth val="0"/>
          <c:extLst>
            <c:ext xmlns:c16="http://schemas.microsoft.com/office/drawing/2014/chart" uri="{C3380CC4-5D6E-409C-BE32-E72D297353CC}">
              <c16:uniqueId val="{00000003-590D-4E14-9DD4-F35A830D48FF}"/>
            </c:ext>
          </c:extLst>
        </c:ser>
        <c:dLbls>
          <c:showLegendKey val="0"/>
          <c:showVal val="0"/>
          <c:showCatName val="0"/>
          <c:showSerName val="0"/>
          <c:showPercent val="0"/>
          <c:showBubbleSize val="0"/>
        </c:dLbls>
        <c:marker val="1"/>
        <c:smooth val="0"/>
        <c:axId val="33287552"/>
        <c:axId val="33731712"/>
      </c:lineChart>
      <c:catAx>
        <c:axId val="33287552"/>
        <c:scaling>
          <c:orientation val="minMax"/>
        </c:scaling>
        <c:delete val="0"/>
        <c:axPos val="b"/>
        <c:numFmt formatCode="General" sourceLinked="0"/>
        <c:majorTickMark val="none"/>
        <c:minorTickMark val="none"/>
        <c:tickLblPos val="nextTo"/>
        <c:crossAx val="33731712"/>
        <c:crosses val="autoZero"/>
        <c:auto val="1"/>
        <c:lblAlgn val="ctr"/>
        <c:lblOffset val="100"/>
        <c:noMultiLvlLbl val="0"/>
      </c:catAx>
      <c:valAx>
        <c:axId val="33731712"/>
        <c:scaling>
          <c:orientation val="minMax"/>
        </c:scaling>
        <c:delete val="0"/>
        <c:axPos val="l"/>
        <c:majorGridlines/>
        <c:title>
          <c:overlay val="0"/>
        </c:title>
        <c:numFmt formatCode="General" sourceLinked="1"/>
        <c:majorTickMark val="none"/>
        <c:minorTickMark val="none"/>
        <c:tickLblPos val="nextTo"/>
        <c:crossAx val="33287552"/>
        <c:crosses val="autoZero"/>
        <c:crossBetween val="between"/>
      </c:valAx>
    </c:plotArea>
    <c:legend>
      <c:legendPos val="r"/>
      <c:overlay val="0"/>
    </c:legend>
    <c:plotVisOnly val="1"/>
    <c:dispBlanksAs val="gap"/>
    <c:showDLblsOverMax val="0"/>
  </c:chart>
  <c:spPr>
    <a:solidFill>
      <a:schemeClr val="accent2">
        <a:lumMod val="60000"/>
        <a:lumOff val="40000"/>
      </a:schemeClr>
    </a:solidFill>
  </c:spPr>
  <c:txPr>
    <a:bodyPr/>
    <a:lstStyle/>
    <a:p>
      <a:pPr>
        <a:defRPr sz="1400" b="1" u="none"/>
      </a:pPr>
      <a:endParaRPr lang="fr-FR"/>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fr-FR"/>
              <a:t>En Partenariat avec EFG Expert</a:t>
            </a:r>
          </a:p>
        </p:txBody>
      </p:sp>
      <p:sp>
        <p:nvSpPr>
          <p:cNvPr id="1617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7753635-D3BF-45A9-BD28-D1CEDD6CB02F}" type="datetime1">
              <a:rPr lang="fr-FR" smtClean="0"/>
              <a:t>29/11/2021</a:t>
            </a:fld>
            <a:endParaRPr lang="fr-FR"/>
          </a:p>
        </p:txBody>
      </p:sp>
      <p:sp>
        <p:nvSpPr>
          <p:cNvPr id="1617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fr-FR"/>
              <a:t>Réaliser Par Mr Hassan Formateur de Bureautique EMPSI</a:t>
            </a:r>
          </a:p>
        </p:txBody>
      </p:sp>
      <p:sp>
        <p:nvSpPr>
          <p:cNvPr id="1617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5B669A6-DB35-49A8-8FA1-445B6ACA1A6D}" type="slidenum">
              <a:rPr lang="fr-FR"/>
              <a:pPr>
                <a:defRPr/>
              </a:pPr>
              <a:t>‹N°›</a:t>
            </a:fld>
            <a:endParaRPr 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r>
              <a:rPr lang="fr-FR"/>
              <a:t>En Partenariat avec EFG Expert</a:t>
            </a:r>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4B61CF7A-BC62-4642-A688-51C7106968DB}" type="datetime1">
              <a:rPr lang="fr-FR" smtClean="0"/>
              <a:t>29/11/2021</a:t>
            </a:fld>
            <a:endParaRPr lang="fr-FR"/>
          </a:p>
        </p:txBody>
      </p:sp>
      <p:sp>
        <p:nvSpPr>
          <p:cNvPr id="256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r>
              <a:rPr lang="fr-FR"/>
              <a:t>Réaliser Par Mr Hassan Formateur de Bureautique EMPSI</a:t>
            </a:r>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C1CC955E-3F1D-490E-93B9-0A4382731EE1}" type="slidenum">
              <a:rPr lang="fr-FR"/>
              <a:pPr>
                <a:defRPr/>
              </a:pPr>
              <a:t>‹N°›</a:t>
            </a:fld>
            <a:endParaRPr lang="fr-FR"/>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381000" y="685800"/>
            <a:ext cx="6096000" cy="3429000"/>
          </a:xfrm>
          <a:ln/>
        </p:spPr>
      </p:sp>
      <p:sp>
        <p:nvSpPr>
          <p:cNvPr id="27651" name="Rectangle 3"/>
          <p:cNvSpPr>
            <a:spLocks noGrp="1" noChangeArrowheads="1"/>
          </p:cNvSpPr>
          <p:nvPr>
            <p:ph type="body" idx="1"/>
          </p:nvPr>
        </p:nvSpPr>
        <p:spPr>
          <a:noFill/>
          <a:ln/>
        </p:spPr>
        <p:txBody>
          <a:bodyPr/>
          <a:lstStyle/>
          <a:p>
            <a:endParaRPr lang="fr-FR"/>
          </a:p>
        </p:txBody>
      </p:sp>
      <p:sp>
        <p:nvSpPr>
          <p:cNvPr id="27652" name="Espace réservé de la date 3"/>
          <p:cNvSpPr>
            <a:spLocks noGrp="1"/>
          </p:cNvSpPr>
          <p:nvPr>
            <p:ph type="dt" sz="quarter" idx="1"/>
          </p:nvPr>
        </p:nvSpPr>
        <p:spPr>
          <a:noFill/>
        </p:spPr>
        <p:txBody>
          <a:bodyPr/>
          <a:lstStyle/>
          <a:p>
            <a:fld id="{86C0E216-D413-4AA5-827A-6BF1E2F2D655}" type="datetime1">
              <a:rPr lang="fr-FR" smtClean="0"/>
              <a:t>29/11/2021</a:t>
            </a:fld>
            <a:endParaRPr lang="fr-FR"/>
          </a:p>
        </p:txBody>
      </p:sp>
      <p:sp>
        <p:nvSpPr>
          <p:cNvPr id="27653" name="Espace réservé de l'en-tête 4"/>
          <p:cNvSpPr>
            <a:spLocks noGrp="1"/>
          </p:cNvSpPr>
          <p:nvPr>
            <p:ph type="hdr" sz="quarter"/>
          </p:nvPr>
        </p:nvSpPr>
        <p:spPr>
          <a:noFill/>
        </p:spPr>
        <p:txBody>
          <a:bodyPr/>
          <a:lstStyle/>
          <a:p>
            <a:r>
              <a:rPr lang="fr-FR"/>
              <a:t>En Partenariat avec EFG Expert</a:t>
            </a:r>
          </a:p>
        </p:txBody>
      </p:sp>
      <p:sp>
        <p:nvSpPr>
          <p:cNvPr id="27654" name="Espace réservé du pied de page 5"/>
          <p:cNvSpPr>
            <a:spLocks noGrp="1"/>
          </p:cNvSpPr>
          <p:nvPr>
            <p:ph type="ftr" sz="quarter" idx="4"/>
          </p:nvPr>
        </p:nvSpPr>
        <p:spPr>
          <a:noFill/>
        </p:spPr>
        <p:txBody>
          <a:bodyPr/>
          <a:lstStyle/>
          <a:p>
            <a:r>
              <a:rPr lang="fr-FR"/>
              <a:t>Réaliser Par Mr Hassan Formateur de Bureautique EMPSI</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xfrm>
            <a:off x="381000" y="685800"/>
            <a:ext cx="6096000" cy="3429000"/>
          </a:xfrm>
          <a:ln/>
        </p:spPr>
      </p:sp>
      <p:sp>
        <p:nvSpPr>
          <p:cNvPr id="49155" name="Espace réservé des commentaires 2"/>
          <p:cNvSpPr>
            <a:spLocks noGrp="1"/>
          </p:cNvSpPr>
          <p:nvPr>
            <p:ph type="body" idx="1"/>
          </p:nvPr>
        </p:nvSpPr>
        <p:spPr>
          <a:noFill/>
          <a:ln/>
        </p:spPr>
        <p:txBody>
          <a:bodyPr/>
          <a:lstStyle/>
          <a:p>
            <a:endParaRPr lang="fr-FR"/>
          </a:p>
        </p:txBody>
      </p:sp>
      <p:sp>
        <p:nvSpPr>
          <p:cNvPr id="49156" name="Espace réservé du numéro de diapositive 3"/>
          <p:cNvSpPr>
            <a:spLocks noGrp="1"/>
          </p:cNvSpPr>
          <p:nvPr>
            <p:ph type="sldNum" sz="quarter" idx="5"/>
          </p:nvPr>
        </p:nvSpPr>
        <p:spPr>
          <a:noFill/>
        </p:spPr>
        <p:txBody>
          <a:bodyPr/>
          <a:lstStyle/>
          <a:p>
            <a:fld id="{E16EAF85-F1FB-49C2-996D-CBD362A10905}" type="slidenum">
              <a:rPr lang="fr-FR" smtClean="0"/>
              <a:pPr/>
              <a:t>28</a:t>
            </a:fld>
            <a:endParaRPr lang="fr-FR"/>
          </a:p>
        </p:txBody>
      </p:sp>
      <p:sp>
        <p:nvSpPr>
          <p:cNvPr id="49157" name="Espace réservé de la date 4"/>
          <p:cNvSpPr>
            <a:spLocks noGrp="1"/>
          </p:cNvSpPr>
          <p:nvPr>
            <p:ph type="dt" sz="quarter" idx="1"/>
          </p:nvPr>
        </p:nvSpPr>
        <p:spPr>
          <a:noFill/>
        </p:spPr>
        <p:txBody>
          <a:bodyPr/>
          <a:lstStyle/>
          <a:p>
            <a:fld id="{2BB34254-F3C5-44FF-BC2A-139675113652}" type="datetime1">
              <a:rPr lang="fr-FR" smtClean="0"/>
              <a:t>29/11/2021</a:t>
            </a:fld>
            <a:endParaRPr lang="fr-FR"/>
          </a:p>
        </p:txBody>
      </p:sp>
      <p:sp>
        <p:nvSpPr>
          <p:cNvPr id="49158" name="Espace réservé de l'en-tête 5"/>
          <p:cNvSpPr>
            <a:spLocks noGrp="1"/>
          </p:cNvSpPr>
          <p:nvPr>
            <p:ph type="hdr" sz="quarter"/>
          </p:nvPr>
        </p:nvSpPr>
        <p:spPr>
          <a:noFill/>
        </p:spPr>
        <p:txBody>
          <a:bodyPr/>
          <a:lstStyle/>
          <a:p>
            <a:r>
              <a:rPr lang="fr-FR"/>
              <a:t>Formtion en EXCEL.EMSPAI.Juin 2013</a:t>
            </a:r>
          </a:p>
        </p:txBody>
      </p:sp>
      <p:sp>
        <p:nvSpPr>
          <p:cNvPr id="49159" name="Espace réservé du pied de page 6"/>
          <p:cNvSpPr>
            <a:spLocks noGrp="1"/>
          </p:cNvSpPr>
          <p:nvPr>
            <p:ph type="ftr" sz="quarter" idx="4"/>
          </p:nvPr>
        </p:nvSpPr>
        <p:spPr>
          <a:noFill/>
        </p:spPr>
        <p:txBody>
          <a:bodyPr/>
          <a:lstStyle/>
          <a:p>
            <a:r>
              <a:rPr lang="fr-FR"/>
              <a:t>Réaliser Par Mr Hassan Juin 2013</a:t>
            </a:r>
          </a:p>
        </p:txBody>
      </p:sp>
    </p:spTree>
    <p:extLst>
      <p:ext uri="{BB962C8B-B14F-4D97-AF65-F5344CB8AC3E}">
        <p14:creationId xmlns:p14="http://schemas.microsoft.com/office/powerpoint/2010/main" val="78021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xfrm>
            <a:off x="381000" y="685800"/>
            <a:ext cx="6096000" cy="3429000"/>
          </a:xfrm>
          <a:ln/>
        </p:spPr>
      </p:sp>
      <p:sp>
        <p:nvSpPr>
          <p:cNvPr id="49155" name="Espace réservé des commentaires 2"/>
          <p:cNvSpPr>
            <a:spLocks noGrp="1"/>
          </p:cNvSpPr>
          <p:nvPr>
            <p:ph type="body" idx="1"/>
          </p:nvPr>
        </p:nvSpPr>
        <p:spPr>
          <a:noFill/>
          <a:ln/>
        </p:spPr>
        <p:txBody>
          <a:bodyPr/>
          <a:lstStyle/>
          <a:p>
            <a:endParaRPr lang="fr-FR"/>
          </a:p>
        </p:txBody>
      </p:sp>
      <p:sp>
        <p:nvSpPr>
          <p:cNvPr id="49156" name="Espace réservé du numéro de diapositive 3"/>
          <p:cNvSpPr>
            <a:spLocks noGrp="1"/>
          </p:cNvSpPr>
          <p:nvPr>
            <p:ph type="sldNum" sz="quarter" idx="5"/>
          </p:nvPr>
        </p:nvSpPr>
        <p:spPr>
          <a:noFill/>
        </p:spPr>
        <p:txBody>
          <a:bodyPr/>
          <a:lstStyle/>
          <a:p>
            <a:fld id="{E16EAF85-F1FB-49C2-996D-CBD362A10905}" type="slidenum">
              <a:rPr lang="fr-FR" smtClean="0"/>
              <a:pPr/>
              <a:t>29</a:t>
            </a:fld>
            <a:endParaRPr lang="fr-FR"/>
          </a:p>
        </p:txBody>
      </p:sp>
      <p:sp>
        <p:nvSpPr>
          <p:cNvPr id="49157" name="Espace réservé de la date 4"/>
          <p:cNvSpPr>
            <a:spLocks noGrp="1"/>
          </p:cNvSpPr>
          <p:nvPr>
            <p:ph type="dt" sz="quarter" idx="1"/>
          </p:nvPr>
        </p:nvSpPr>
        <p:spPr>
          <a:noFill/>
        </p:spPr>
        <p:txBody>
          <a:bodyPr/>
          <a:lstStyle/>
          <a:p>
            <a:fld id="{3CEE2059-886A-47C7-B72A-259345783449}" type="datetime1">
              <a:rPr lang="fr-FR" smtClean="0"/>
              <a:t>29/11/2021</a:t>
            </a:fld>
            <a:endParaRPr lang="fr-FR"/>
          </a:p>
        </p:txBody>
      </p:sp>
      <p:sp>
        <p:nvSpPr>
          <p:cNvPr id="49158" name="Espace réservé de l'en-tête 5"/>
          <p:cNvSpPr>
            <a:spLocks noGrp="1"/>
          </p:cNvSpPr>
          <p:nvPr>
            <p:ph type="hdr" sz="quarter"/>
          </p:nvPr>
        </p:nvSpPr>
        <p:spPr>
          <a:noFill/>
        </p:spPr>
        <p:txBody>
          <a:bodyPr/>
          <a:lstStyle/>
          <a:p>
            <a:r>
              <a:rPr lang="fr-FR"/>
              <a:t>Formtion en EXCEL.EMSPAI.Juin 2013</a:t>
            </a:r>
          </a:p>
        </p:txBody>
      </p:sp>
      <p:sp>
        <p:nvSpPr>
          <p:cNvPr id="49159" name="Espace réservé du pied de page 6"/>
          <p:cNvSpPr>
            <a:spLocks noGrp="1"/>
          </p:cNvSpPr>
          <p:nvPr>
            <p:ph type="ftr" sz="quarter" idx="4"/>
          </p:nvPr>
        </p:nvSpPr>
        <p:spPr>
          <a:noFill/>
        </p:spPr>
        <p:txBody>
          <a:bodyPr/>
          <a:lstStyle/>
          <a:p>
            <a:r>
              <a:rPr lang="fr-FR"/>
              <a:t>Réaliser Par Mr Hassan Juin 2013</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xfrm>
            <a:off x="381000" y="685800"/>
            <a:ext cx="6096000" cy="3429000"/>
          </a:xfrm>
          <a:ln/>
        </p:spPr>
      </p:sp>
      <p:sp>
        <p:nvSpPr>
          <p:cNvPr id="49155" name="Espace réservé des commentaires 2"/>
          <p:cNvSpPr>
            <a:spLocks noGrp="1"/>
          </p:cNvSpPr>
          <p:nvPr>
            <p:ph type="body" idx="1"/>
          </p:nvPr>
        </p:nvSpPr>
        <p:spPr>
          <a:noFill/>
          <a:ln/>
        </p:spPr>
        <p:txBody>
          <a:bodyPr/>
          <a:lstStyle/>
          <a:p>
            <a:endParaRPr lang="fr-FR"/>
          </a:p>
        </p:txBody>
      </p:sp>
      <p:sp>
        <p:nvSpPr>
          <p:cNvPr id="49156" name="Espace réservé du numéro de diapositive 3"/>
          <p:cNvSpPr>
            <a:spLocks noGrp="1"/>
          </p:cNvSpPr>
          <p:nvPr>
            <p:ph type="sldNum" sz="quarter" idx="5"/>
          </p:nvPr>
        </p:nvSpPr>
        <p:spPr>
          <a:noFill/>
        </p:spPr>
        <p:txBody>
          <a:bodyPr/>
          <a:lstStyle/>
          <a:p>
            <a:fld id="{E16EAF85-F1FB-49C2-996D-CBD362A10905}" type="slidenum">
              <a:rPr lang="fr-FR" smtClean="0"/>
              <a:pPr/>
              <a:t>30</a:t>
            </a:fld>
            <a:endParaRPr lang="fr-FR"/>
          </a:p>
        </p:txBody>
      </p:sp>
      <p:sp>
        <p:nvSpPr>
          <p:cNvPr id="49157" name="Espace réservé de la date 4"/>
          <p:cNvSpPr>
            <a:spLocks noGrp="1"/>
          </p:cNvSpPr>
          <p:nvPr>
            <p:ph type="dt" sz="quarter" idx="1"/>
          </p:nvPr>
        </p:nvSpPr>
        <p:spPr>
          <a:noFill/>
        </p:spPr>
        <p:txBody>
          <a:bodyPr/>
          <a:lstStyle/>
          <a:p>
            <a:fld id="{6BC75292-C5C1-42F1-8FBC-12E541769E45}" type="datetime1">
              <a:rPr lang="fr-FR" smtClean="0"/>
              <a:t>29/11/2021</a:t>
            </a:fld>
            <a:endParaRPr lang="fr-FR"/>
          </a:p>
        </p:txBody>
      </p:sp>
      <p:sp>
        <p:nvSpPr>
          <p:cNvPr id="49158" name="Espace réservé de l'en-tête 5"/>
          <p:cNvSpPr>
            <a:spLocks noGrp="1"/>
          </p:cNvSpPr>
          <p:nvPr>
            <p:ph type="hdr" sz="quarter"/>
          </p:nvPr>
        </p:nvSpPr>
        <p:spPr>
          <a:noFill/>
        </p:spPr>
        <p:txBody>
          <a:bodyPr/>
          <a:lstStyle/>
          <a:p>
            <a:r>
              <a:rPr lang="fr-FR"/>
              <a:t>Formtion en EXCEL.EMSPAI.Juin 2013</a:t>
            </a:r>
          </a:p>
        </p:txBody>
      </p:sp>
      <p:sp>
        <p:nvSpPr>
          <p:cNvPr id="49159" name="Espace réservé du pied de page 6"/>
          <p:cNvSpPr>
            <a:spLocks noGrp="1"/>
          </p:cNvSpPr>
          <p:nvPr>
            <p:ph type="ftr" sz="quarter" idx="4"/>
          </p:nvPr>
        </p:nvSpPr>
        <p:spPr>
          <a:noFill/>
        </p:spPr>
        <p:txBody>
          <a:bodyPr/>
          <a:lstStyle/>
          <a:p>
            <a:r>
              <a:rPr lang="fr-FR"/>
              <a:t>Réaliser Par Mr Hassan Juin 2013</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xfrm>
            <a:off x="381000" y="685800"/>
            <a:ext cx="6096000" cy="3429000"/>
          </a:xfrm>
          <a:ln/>
        </p:spPr>
      </p:sp>
      <p:sp>
        <p:nvSpPr>
          <p:cNvPr id="49155" name="Espace réservé des commentaires 2"/>
          <p:cNvSpPr>
            <a:spLocks noGrp="1"/>
          </p:cNvSpPr>
          <p:nvPr>
            <p:ph type="body" idx="1"/>
          </p:nvPr>
        </p:nvSpPr>
        <p:spPr>
          <a:noFill/>
          <a:ln/>
        </p:spPr>
        <p:txBody>
          <a:bodyPr/>
          <a:lstStyle/>
          <a:p>
            <a:endParaRPr lang="fr-FR"/>
          </a:p>
        </p:txBody>
      </p:sp>
      <p:sp>
        <p:nvSpPr>
          <p:cNvPr id="49156" name="Espace réservé du numéro de diapositive 3"/>
          <p:cNvSpPr>
            <a:spLocks noGrp="1"/>
          </p:cNvSpPr>
          <p:nvPr>
            <p:ph type="sldNum" sz="quarter" idx="5"/>
          </p:nvPr>
        </p:nvSpPr>
        <p:spPr>
          <a:noFill/>
        </p:spPr>
        <p:txBody>
          <a:bodyPr/>
          <a:lstStyle/>
          <a:p>
            <a:fld id="{E16EAF85-F1FB-49C2-996D-CBD362A10905}" type="slidenum">
              <a:rPr lang="fr-FR" smtClean="0"/>
              <a:pPr/>
              <a:t>31</a:t>
            </a:fld>
            <a:endParaRPr lang="fr-FR"/>
          </a:p>
        </p:txBody>
      </p:sp>
      <p:sp>
        <p:nvSpPr>
          <p:cNvPr id="49157" name="Espace réservé de la date 4"/>
          <p:cNvSpPr>
            <a:spLocks noGrp="1"/>
          </p:cNvSpPr>
          <p:nvPr>
            <p:ph type="dt" sz="quarter" idx="1"/>
          </p:nvPr>
        </p:nvSpPr>
        <p:spPr>
          <a:noFill/>
        </p:spPr>
        <p:txBody>
          <a:bodyPr/>
          <a:lstStyle/>
          <a:p>
            <a:fld id="{594B5119-9909-43DF-B73A-F9639E8A8F61}" type="datetime1">
              <a:rPr lang="fr-FR" smtClean="0"/>
              <a:t>29/11/2021</a:t>
            </a:fld>
            <a:endParaRPr lang="fr-FR"/>
          </a:p>
        </p:txBody>
      </p:sp>
      <p:sp>
        <p:nvSpPr>
          <p:cNvPr id="49158" name="Espace réservé de l'en-tête 5"/>
          <p:cNvSpPr>
            <a:spLocks noGrp="1"/>
          </p:cNvSpPr>
          <p:nvPr>
            <p:ph type="hdr" sz="quarter"/>
          </p:nvPr>
        </p:nvSpPr>
        <p:spPr>
          <a:noFill/>
        </p:spPr>
        <p:txBody>
          <a:bodyPr/>
          <a:lstStyle/>
          <a:p>
            <a:r>
              <a:rPr lang="fr-FR"/>
              <a:t>Formtion en EXCEL.EMSPAI.Juin 2013</a:t>
            </a:r>
          </a:p>
        </p:txBody>
      </p:sp>
      <p:sp>
        <p:nvSpPr>
          <p:cNvPr id="49159" name="Espace réservé du pied de page 6"/>
          <p:cNvSpPr>
            <a:spLocks noGrp="1"/>
          </p:cNvSpPr>
          <p:nvPr>
            <p:ph type="ftr" sz="quarter" idx="4"/>
          </p:nvPr>
        </p:nvSpPr>
        <p:spPr>
          <a:noFill/>
        </p:spPr>
        <p:txBody>
          <a:bodyPr/>
          <a:lstStyle/>
          <a:p>
            <a:r>
              <a:rPr lang="fr-FR"/>
              <a:t>Réaliser Par Mr Hassan Juin 2013</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xfrm>
            <a:off x="381000" y="685800"/>
            <a:ext cx="6096000" cy="3429000"/>
          </a:xfrm>
          <a:ln/>
        </p:spPr>
      </p:sp>
      <p:sp>
        <p:nvSpPr>
          <p:cNvPr id="49155" name="Espace réservé des commentaires 2"/>
          <p:cNvSpPr>
            <a:spLocks noGrp="1"/>
          </p:cNvSpPr>
          <p:nvPr>
            <p:ph type="body" idx="1"/>
          </p:nvPr>
        </p:nvSpPr>
        <p:spPr>
          <a:noFill/>
          <a:ln/>
        </p:spPr>
        <p:txBody>
          <a:bodyPr/>
          <a:lstStyle/>
          <a:p>
            <a:endParaRPr lang="fr-FR"/>
          </a:p>
        </p:txBody>
      </p:sp>
      <p:sp>
        <p:nvSpPr>
          <p:cNvPr id="49156" name="Espace réservé du numéro de diapositive 3"/>
          <p:cNvSpPr>
            <a:spLocks noGrp="1"/>
          </p:cNvSpPr>
          <p:nvPr>
            <p:ph type="sldNum" sz="quarter" idx="5"/>
          </p:nvPr>
        </p:nvSpPr>
        <p:spPr>
          <a:noFill/>
        </p:spPr>
        <p:txBody>
          <a:bodyPr/>
          <a:lstStyle/>
          <a:p>
            <a:fld id="{E16EAF85-F1FB-49C2-996D-CBD362A10905}" type="slidenum">
              <a:rPr lang="fr-FR" smtClean="0"/>
              <a:pPr/>
              <a:t>32</a:t>
            </a:fld>
            <a:endParaRPr lang="fr-FR"/>
          </a:p>
        </p:txBody>
      </p:sp>
      <p:sp>
        <p:nvSpPr>
          <p:cNvPr id="49157" name="Espace réservé de la date 4"/>
          <p:cNvSpPr>
            <a:spLocks noGrp="1"/>
          </p:cNvSpPr>
          <p:nvPr>
            <p:ph type="dt" sz="quarter" idx="1"/>
          </p:nvPr>
        </p:nvSpPr>
        <p:spPr>
          <a:noFill/>
        </p:spPr>
        <p:txBody>
          <a:bodyPr/>
          <a:lstStyle/>
          <a:p>
            <a:fld id="{167D073A-B9F3-40C0-B330-275EC00B8E6D}" type="datetime1">
              <a:rPr lang="fr-FR" smtClean="0"/>
              <a:t>29/11/2021</a:t>
            </a:fld>
            <a:endParaRPr lang="fr-FR"/>
          </a:p>
        </p:txBody>
      </p:sp>
      <p:sp>
        <p:nvSpPr>
          <p:cNvPr id="49158" name="Espace réservé de l'en-tête 5"/>
          <p:cNvSpPr>
            <a:spLocks noGrp="1"/>
          </p:cNvSpPr>
          <p:nvPr>
            <p:ph type="hdr" sz="quarter"/>
          </p:nvPr>
        </p:nvSpPr>
        <p:spPr>
          <a:noFill/>
        </p:spPr>
        <p:txBody>
          <a:bodyPr/>
          <a:lstStyle/>
          <a:p>
            <a:r>
              <a:rPr lang="fr-FR"/>
              <a:t>Formtion en EXCEL.EMSPAI.Juin 2013</a:t>
            </a:r>
          </a:p>
        </p:txBody>
      </p:sp>
      <p:sp>
        <p:nvSpPr>
          <p:cNvPr id="49159" name="Espace réservé du pied de page 6"/>
          <p:cNvSpPr>
            <a:spLocks noGrp="1"/>
          </p:cNvSpPr>
          <p:nvPr>
            <p:ph type="ftr" sz="quarter" idx="4"/>
          </p:nvPr>
        </p:nvSpPr>
        <p:spPr>
          <a:noFill/>
        </p:spPr>
        <p:txBody>
          <a:bodyPr/>
          <a:lstStyle/>
          <a:p>
            <a:r>
              <a:rPr lang="fr-FR"/>
              <a:t>Réaliser Par Mr Hassan Juin 2013</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xfrm>
            <a:off x="381000" y="685800"/>
            <a:ext cx="6096000" cy="3429000"/>
          </a:xfrm>
          <a:ln/>
        </p:spPr>
      </p:sp>
      <p:sp>
        <p:nvSpPr>
          <p:cNvPr id="49155" name="Espace réservé des commentaires 2"/>
          <p:cNvSpPr>
            <a:spLocks noGrp="1"/>
          </p:cNvSpPr>
          <p:nvPr>
            <p:ph type="body" idx="1"/>
          </p:nvPr>
        </p:nvSpPr>
        <p:spPr>
          <a:noFill/>
          <a:ln/>
        </p:spPr>
        <p:txBody>
          <a:bodyPr/>
          <a:lstStyle/>
          <a:p>
            <a:endParaRPr lang="fr-FR"/>
          </a:p>
        </p:txBody>
      </p:sp>
      <p:sp>
        <p:nvSpPr>
          <p:cNvPr id="49156" name="Espace réservé du numéro de diapositive 3"/>
          <p:cNvSpPr>
            <a:spLocks noGrp="1"/>
          </p:cNvSpPr>
          <p:nvPr>
            <p:ph type="sldNum" sz="quarter" idx="5"/>
          </p:nvPr>
        </p:nvSpPr>
        <p:spPr>
          <a:noFill/>
        </p:spPr>
        <p:txBody>
          <a:bodyPr/>
          <a:lstStyle/>
          <a:p>
            <a:fld id="{E16EAF85-F1FB-49C2-996D-CBD362A10905}" type="slidenum">
              <a:rPr lang="fr-FR" smtClean="0"/>
              <a:pPr/>
              <a:t>33</a:t>
            </a:fld>
            <a:endParaRPr lang="fr-FR"/>
          </a:p>
        </p:txBody>
      </p:sp>
      <p:sp>
        <p:nvSpPr>
          <p:cNvPr id="49157" name="Espace réservé de la date 4"/>
          <p:cNvSpPr>
            <a:spLocks noGrp="1"/>
          </p:cNvSpPr>
          <p:nvPr>
            <p:ph type="dt" sz="quarter" idx="1"/>
          </p:nvPr>
        </p:nvSpPr>
        <p:spPr>
          <a:noFill/>
        </p:spPr>
        <p:txBody>
          <a:bodyPr/>
          <a:lstStyle/>
          <a:p>
            <a:fld id="{AC5E3725-35D1-4DF9-B84F-DC375F304479}" type="datetime1">
              <a:rPr lang="fr-FR" smtClean="0"/>
              <a:t>29/11/2021</a:t>
            </a:fld>
            <a:endParaRPr lang="fr-FR"/>
          </a:p>
        </p:txBody>
      </p:sp>
      <p:sp>
        <p:nvSpPr>
          <p:cNvPr id="49158" name="Espace réservé de l'en-tête 5"/>
          <p:cNvSpPr>
            <a:spLocks noGrp="1"/>
          </p:cNvSpPr>
          <p:nvPr>
            <p:ph type="hdr" sz="quarter"/>
          </p:nvPr>
        </p:nvSpPr>
        <p:spPr>
          <a:noFill/>
        </p:spPr>
        <p:txBody>
          <a:bodyPr/>
          <a:lstStyle/>
          <a:p>
            <a:r>
              <a:rPr lang="fr-FR"/>
              <a:t>Formtion en EXCEL.EMSPAI.Juin 2013</a:t>
            </a:r>
          </a:p>
        </p:txBody>
      </p:sp>
      <p:sp>
        <p:nvSpPr>
          <p:cNvPr id="49159" name="Espace réservé du pied de page 6"/>
          <p:cNvSpPr>
            <a:spLocks noGrp="1"/>
          </p:cNvSpPr>
          <p:nvPr>
            <p:ph type="ftr" sz="quarter" idx="4"/>
          </p:nvPr>
        </p:nvSpPr>
        <p:spPr>
          <a:noFill/>
        </p:spPr>
        <p:txBody>
          <a:bodyPr/>
          <a:lstStyle/>
          <a:p>
            <a:r>
              <a:rPr lang="fr-FR"/>
              <a:t>Réaliser Par Mr Hassan Juin 2013</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xfrm>
            <a:off x="381000" y="685800"/>
            <a:ext cx="6096000" cy="3429000"/>
          </a:xfrm>
          <a:ln/>
        </p:spPr>
      </p:sp>
      <p:sp>
        <p:nvSpPr>
          <p:cNvPr id="49155" name="Espace réservé des commentaires 2"/>
          <p:cNvSpPr>
            <a:spLocks noGrp="1"/>
          </p:cNvSpPr>
          <p:nvPr>
            <p:ph type="body" idx="1"/>
          </p:nvPr>
        </p:nvSpPr>
        <p:spPr>
          <a:noFill/>
          <a:ln/>
        </p:spPr>
        <p:txBody>
          <a:bodyPr/>
          <a:lstStyle/>
          <a:p>
            <a:endParaRPr lang="fr-FR"/>
          </a:p>
        </p:txBody>
      </p:sp>
      <p:sp>
        <p:nvSpPr>
          <p:cNvPr id="49156" name="Espace réservé du numéro de diapositive 3"/>
          <p:cNvSpPr>
            <a:spLocks noGrp="1"/>
          </p:cNvSpPr>
          <p:nvPr>
            <p:ph type="sldNum" sz="quarter" idx="5"/>
          </p:nvPr>
        </p:nvSpPr>
        <p:spPr>
          <a:noFill/>
        </p:spPr>
        <p:txBody>
          <a:bodyPr/>
          <a:lstStyle/>
          <a:p>
            <a:fld id="{E16EAF85-F1FB-49C2-996D-CBD362A10905}" type="slidenum">
              <a:rPr lang="fr-FR" smtClean="0"/>
              <a:pPr/>
              <a:t>34</a:t>
            </a:fld>
            <a:endParaRPr lang="fr-FR"/>
          </a:p>
        </p:txBody>
      </p:sp>
      <p:sp>
        <p:nvSpPr>
          <p:cNvPr id="49157" name="Espace réservé de la date 4"/>
          <p:cNvSpPr>
            <a:spLocks noGrp="1"/>
          </p:cNvSpPr>
          <p:nvPr>
            <p:ph type="dt" sz="quarter" idx="1"/>
          </p:nvPr>
        </p:nvSpPr>
        <p:spPr>
          <a:noFill/>
        </p:spPr>
        <p:txBody>
          <a:bodyPr/>
          <a:lstStyle/>
          <a:p>
            <a:fld id="{A8F06AEF-F244-43CD-8E2B-6C9D01A02E85}" type="datetime1">
              <a:rPr lang="fr-FR" smtClean="0"/>
              <a:t>29/11/2021</a:t>
            </a:fld>
            <a:endParaRPr lang="fr-FR"/>
          </a:p>
        </p:txBody>
      </p:sp>
      <p:sp>
        <p:nvSpPr>
          <p:cNvPr id="49158" name="Espace réservé de l'en-tête 5"/>
          <p:cNvSpPr>
            <a:spLocks noGrp="1"/>
          </p:cNvSpPr>
          <p:nvPr>
            <p:ph type="hdr" sz="quarter"/>
          </p:nvPr>
        </p:nvSpPr>
        <p:spPr>
          <a:noFill/>
        </p:spPr>
        <p:txBody>
          <a:bodyPr/>
          <a:lstStyle/>
          <a:p>
            <a:r>
              <a:rPr lang="fr-FR"/>
              <a:t>Formtion en EXCEL.EMSPAI.Juin 2013</a:t>
            </a:r>
          </a:p>
        </p:txBody>
      </p:sp>
      <p:sp>
        <p:nvSpPr>
          <p:cNvPr id="49159" name="Espace réservé du pied de page 6"/>
          <p:cNvSpPr>
            <a:spLocks noGrp="1"/>
          </p:cNvSpPr>
          <p:nvPr>
            <p:ph type="ftr" sz="quarter" idx="4"/>
          </p:nvPr>
        </p:nvSpPr>
        <p:spPr>
          <a:noFill/>
        </p:spPr>
        <p:txBody>
          <a:bodyPr/>
          <a:lstStyle/>
          <a:p>
            <a:r>
              <a:rPr lang="fr-FR"/>
              <a:t>Réaliser Par Mr Hassan Juin 2013</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xfrm>
            <a:off x="381000" y="685800"/>
            <a:ext cx="6096000" cy="3429000"/>
          </a:xfrm>
          <a:ln/>
        </p:spPr>
      </p:sp>
      <p:sp>
        <p:nvSpPr>
          <p:cNvPr id="49155" name="Espace réservé des commentaires 2"/>
          <p:cNvSpPr>
            <a:spLocks noGrp="1"/>
          </p:cNvSpPr>
          <p:nvPr>
            <p:ph type="body" idx="1"/>
          </p:nvPr>
        </p:nvSpPr>
        <p:spPr>
          <a:noFill/>
          <a:ln/>
        </p:spPr>
        <p:txBody>
          <a:bodyPr/>
          <a:lstStyle/>
          <a:p>
            <a:endParaRPr lang="fr-FR"/>
          </a:p>
        </p:txBody>
      </p:sp>
      <p:sp>
        <p:nvSpPr>
          <p:cNvPr id="49156" name="Espace réservé du numéro de diapositive 3"/>
          <p:cNvSpPr>
            <a:spLocks noGrp="1"/>
          </p:cNvSpPr>
          <p:nvPr>
            <p:ph type="sldNum" sz="quarter" idx="5"/>
          </p:nvPr>
        </p:nvSpPr>
        <p:spPr>
          <a:noFill/>
        </p:spPr>
        <p:txBody>
          <a:bodyPr/>
          <a:lstStyle/>
          <a:p>
            <a:fld id="{E16EAF85-F1FB-49C2-996D-CBD362A10905}" type="slidenum">
              <a:rPr lang="fr-FR" smtClean="0"/>
              <a:pPr/>
              <a:t>35</a:t>
            </a:fld>
            <a:endParaRPr lang="fr-FR"/>
          </a:p>
        </p:txBody>
      </p:sp>
      <p:sp>
        <p:nvSpPr>
          <p:cNvPr id="49157" name="Espace réservé de la date 4"/>
          <p:cNvSpPr>
            <a:spLocks noGrp="1"/>
          </p:cNvSpPr>
          <p:nvPr>
            <p:ph type="dt" sz="quarter" idx="1"/>
          </p:nvPr>
        </p:nvSpPr>
        <p:spPr>
          <a:noFill/>
        </p:spPr>
        <p:txBody>
          <a:bodyPr/>
          <a:lstStyle/>
          <a:p>
            <a:fld id="{1C7BA0C1-9192-4184-A8BD-DF4E20CBBDBC}" type="datetime1">
              <a:rPr lang="fr-FR" smtClean="0"/>
              <a:t>29/11/2021</a:t>
            </a:fld>
            <a:endParaRPr lang="fr-FR"/>
          </a:p>
        </p:txBody>
      </p:sp>
      <p:sp>
        <p:nvSpPr>
          <p:cNvPr id="49158" name="Espace réservé de l'en-tête 5"/>
          <p:cNvSpPr>
            <a:spLocks noGrp="1"/>
          </p:cNvSpPr>
          <p:nvPr>
            <p:ph type="hdr" sz="quarter"/>
          </p:nvPr>
        </p:nvSpPr>
        <p:spPr>
          <a:noFill/>
        </p:spPr>
        <p:txBody>
          <a:bodyPr/>
          <a:lstStyle/>
          <a:p>
            <a:r>
              <a:rPr lang="fr-FR"/>
              <a:t>Formtion en EXCEL.EMSPAI.Juin 2013</a:t>
            </a:r>
          </a:p>
        </p:txBody>
      </p:sp>
      <p:sp>
        <p:nvSpPr>
          <p:cNvPr id="49159" name="Espace réservé du pied de page 6"/>
          <p:cNvSpPr>
            <a:spLocks noGrp="1"/>
          </p:cNvSpPr>
          <p:nvPr>
            <p:ph type="ftr" sz="quarter" idx="4"/>
          </p:nvPr>
        </p:nvSpPr>
        <p:spPr>
          <a:noFill/>
        </p:spPr>
        <p:txBody>
          <a:bodyPr/>
          <a:lstStyle/>
          <a:p>
            <a:r>
              <a:rPr lang="fr-FR"/>
              <a:t>Réaliser Par Mr Hassan Juin 2013</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xfrm>
            <a:off x="381000" y="685800"/>
            <a:ext cx="6096000" cy="3429000"/>
          </a:xfrm>
          <a:ln/>
        </p:spPr>
      </p:sp>
      <p:sp>
        <p:nvSpPr>
          <p:cNvPr id="49155" name="Espace réservé des commentaires 2"/>
          <p:cNvSpPr>
            <a:spLocks noGrp="1"/>
          </p:cNvSpPr>
          <p:nvPr>
            <p:ph type="body" idx="1"/>
          </p:nvPr>
        </p:nvSpPr>
        <p:spPr>
          <a:noFill/>
          <a:ln/>
        </p:spPr>
        <p:txBody>
          <a:bodyPr/>
          <a:lstStyle/>
          <a:p>
            <a:endParaRPr lang="fr-FR"/>
          </a:p>
        </p:txBody>
      </p:sp>
      <p:sp>
        <p:nvSpPr>
          <p:cNvPr id="49156" name="Espace réservé du numéro de diapositive 3"/>
          <p:cNvSpPr>
            <a:spLocks noGrp="1"/>
          </p:cNvSpPr>
          <p:nvPr>
            <p:ph type="sldNum" sz="quarter" idx="5"/>
          </p:nvPr>
        </p:nvSpPr>
        <p:spPr>
          <a:noFill/>
        </p:spPr>
        <p:txBody>
          <a:bodyPr/>
          <a:lstStyle/>
          <a:p>
            <a:fld id="{E16EAF85-F1FB-49C2-996D-CBD362A10905}" type="slidenum">
              <a:rPr lang="fr-FR" smtClean="0"/>
              <a:pPr/>
              <a:t>36</a:t>
            </a:fld>
            <a:endParaRPr lang="fr-FR"/>
          </a:p>
        </p:txBody>
      </p:sp>
      <p:sp>
        <p:nvSpPr>
          <p:cNvPr id="49157" name="Espace réservé de la date 4"/>
          <p:cNvSpPr>
            <a:spLocks noGrp="1"/>
          </p:cNvSpPr>
          <p:nvPr>
            <p:ph type="dt" sz="quarter" idx="1"/>
          </p:nvPr>
        </p:nvSpPr>
        <p:spPr>
          <a:noFill/>
        </p:spPr>
        <p:txBody>
          <a:bodyPr/>
          <a:lstStyle/>
          <a:p>
            <a:fld id="{8F3DD383-7FA7-452D-8829-5B3A0BAC23AF}" type="datetime1">
              <a:rPr lang="fr-FR" smtClean="0"/>
              <a:t>29/11/2021</a:t>
            </a:fld>
            <a:endParaRPr lang="fr-FR"/>
          </a:p>
        </p:txBody>
      </p:sp>
      <p:sp>
        <p:nvSpPr>
          <p:cNvPr id="49158" name="Espace réservé de l'en-tête 5"/>
          <p:cNvSpPr>
            <a:spLocks noGrp="1"/>
          </p:cNvSpPr>
          <p:nvPr>
            <p:ph type="hdr" sz="quarter"/>
          </p:nvPr>
        </p:nvSpPr>
        <p:spPr>
          <a:noFill/>
        </p:spPr>
        <p:txBody>
          <a:bodyPr/>
          <a:lstStyle/>
          <a:p>
            <a:r>
              <a:rPr lang="fr-FR"/>
              <a:t>Formtion en EXCEL.EMSPAI.Juin 2013</a:t>
            </a:r>
          </a:p>
        </p:txBody>
      </p:sp>
      <p:sp>
        <p:nvSpPr>
          <p:cNvPr id="49159" name="Espace réservé du pied de page 6"/>
          <p:cNvSpPr>
            <a:spLocks noGrp="1"/>
          </p:cNvSpPr>
          <p:nvPr>
            <p:ph type="ftr" sz="quarter" idx="4"/>
          </p:nvPr>
        </p:nvSpPr>
        <p:spPr>
          <a:noFill/>
        </p:spPr>
        <p:txBody>
          <a:bodyPr/>
          <a:lstStyle/>
          <a:p>
            <a:r>
              <a:rPr lang="fr-FR"/>
              <a:t>Réaliser Par Mr Hassan Juin 2013</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xfrm>
            <a:off x="381000" y="685800"/>
            <a:ext cx="6096000" cy="3429000"/>
          </a:xfrm>
          <a:ln/>
        </p:spPr>
      </p:sp>
      <p:sp>
        <p:nvSpPr>
          <p:cNvPr id="49155" name="Espace réservé des commentaires 2"/>
          <p:cNvSpPr>
            <a:spLocks noGrp="1"/>
          </p:cNvSpPr>
          <p:nvPr>
            <p:ph type="body" idx="1"/>
          </p:nvPr>
        </p:nvSpPr>
        <p:spPr>
          <a:noFill/>
          <a:ln/>
        </p:spPr>
        <p:txBody>
          <a:bodyPr/>
          <a:lstStyle/>
          <a:p>
            <a:endParaRPr lang="fr-FR"/>
          </a:p>
        </p:txBody>
      </p:sp>
      <p:sp>
        <p:nvSpPr>
          <p:cNvPr id="49156" name="Espace réservé du numéro de diapositive 3"/>
          <p:cNvSpPr>
            <a:spLocks noGrp="1"/>
          </p:cNvSpPr>
          <p:nvPr>
            <p:ph type="sldNum" sz="quarter" idx="5"/>
          </p:nvPr>
        </p:nvSpPr>
        <p:spPr>
          <a:noFill/>
        </p:spPr>
        <p:txBody>
          <a:bodyPr/>
          <a:lstStyle/>
          <a:p>
            <a:fld id="{E16EAF85-F1FB-49C2-996D-CBD362A10905}" type="slidenum">
              <a:rPr lang="fr-FR" smtClean="0"/>
              <a:pPr/>
              <a:t>37</a:t>
            </a:fld>
            <a:endParaRPr lang="fr-FR"/>
          </a:p>
        </p:txBody>
      </p:sp>
      <p:sp>
        <p:nvSpPr>
          <p:cNvPr id="49157" name="Espace réservé de la date 4"/>
          <p:cNvSpPr>
            <a:spLocks noGrp="1"/>
          </p:cNvSpPr>
          <p:nvPr>
            <p:ph type="dt" sz="quarter" idx="1"/>
          </p:nvPr>
        </p:nvSpPr>
        <p:spPr>
          <a:noFill/>
        </p:spPr>
        <p:txBody>
          <a:bodyPr/>
          <a:lstStyle/>
          <a:p>
            <a:fld id="{E8C66BA9-E635-4932-BD40-95B9D695CFF9}" type="datetime1">
              <a:rPr lang="fr-FR" smtClean="0"/>
              <a:t>29/11/2021</a:t>
            </a:fld>
            <a:endParaRPr lang="fr-FR"/>
          </a:p>
        </p:txBody>
      </p:sp>
      <p:sp>
        <p:nvSpPr>
          <p:cNvPr id="49158" name="Espace réservé de l'en-tête 5"/>
          <p:cNvSpPr>
            <a:spLocks noGrp="1"/>
          </p:cNvSpPr>
          <p:nvPr>
            <p:ph type="hdr" sz="quarter"/>
          </p:nvPr>
        </p:nvSpPr>
        <p:spPr>
          <a:noFill/>
        </p:spPr>
        <p:txBody>
          <a:bodyPr/>
          <a:lstStyle/>
          <a:p>
            <a:r>
              <a:rPr lang="fr-FR"/>
              <a:t>Formtion en EXCEL.EMSPAI.Juin 2013</a:t>
            </a:r>
          </a:p>
        </p:txBody>
      </p:sp>
      <p:sp>
        <p:nvSpPr>
          <p:cNvPr id="49159" name="Espace réservé du pied de page 6"/>
          <p:cNvSpPr>
            <a:spLocks noGrp="1"/>
          </p:cNvSpPr>
          <p:nvPr>
            <p:ph type="ftr" sz="quarter" idx="4"/>
          </p:nvPr>
        </p:nvSpPr>
        <p:spPr>
          <a:noFill/>
        </p:spPr>
        <p:txBody>
          <a:bodyPr/>
          <a:lstStyle/>
          <a:p>
            <a:r>
              <a:rPr lang="fr-FR"/>
              <a:t>Réaliser Par Mr Hassan Juin 2013</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381000" y="685800"/>
            <a:ext cx="6096000" cy="3429000"/>
          </a:xfrm>
          <a:ln/>
        </p:spPr>
      </p:sp>
      <p:sp>
        <p:nvSpPr>
          <p:cNvPr id="27651" name="Rectangle 3"/>
          <p:cNvSpPr>
            <a:spLocks noGrp="1" noChangeArrowheads="1"/>
          </p:cNvSpPr>
          <p:nvPr>
            <p:ph type="body" idx="1"/>
          </p:nvPr>
        </p:nvSpPr>
        <p:spPr>
          <a:noFill/>
          <a:ln/>
        </p:spPr>
        <p:txBody>
          <a:bodyPr/>
          <a:lstStyle/>
          <a:p>
            <a:endParaRPr lang="fr-FR"/>
          </a:p>
        </p:txBody>
      </p:sp>
      <p:sp>
        <p:nvSpPr>
          <p:cNvPr id="27652" name="Espace réservé de la date 3"/>
          <p:cNvSpPr>
            <a:spLocks noGrp="1"/>
          </p:cNvSpPr>
          <p:nvPr>
            <p:ph type="dt" sz="quarter" idx="1"/>
          </p:nvPr>
        </p:nvSpPr>
        <p:spPr>
          <a:noFill/>
        </p:spPr>
        <p:txBody>
          <a:bodyPr/>
          <a:lstStyle/>
          <a:p>
            <a:fld id="{17ACD5D5-84DE-4C2B-BEA0-D11A275CEA42}" type="datetime1">
              <a:rPr lang="fr-FR" smtClean="0"/>
              <a:t>29/11/2021</a:t>
            </a:fld>
            <a:endParaRPr lang="fr-FR"/>
          </a:p>
        </p:txBody>
      </p:sp>
      <p:sp>
        <p:nvSpPr>
          <p:cNvPr id="27653" name="Espace réservé de l'en-tête 4"/>
          <p:cNvSpPr>
            <a:spLocks noGrp="1"/>
          </p:cNvSpPr>
          <p:nvPr>
            <p:ph type="hdr" sz="quarter"/>
          </p:nvPr>
        </p:nvSpPr>
        <p:spPr>
          <a:noFill/>
        </p:spPr>
        <p:txBody>
          <a:bodyPr/>
          <a:lstStyle/>
          <a:p>
            <a:r>
              <a:rPr lang="fr-FR"/>
              <a:t>En Partenariat avec EFG Expert</a:t>
            </a:r>
          </a:p>
        </p:txBody>
      </p:sp>
      <p:sp>
        <p:nvSpPr>
          <p:cNvPr id="27654" name="Espace réservé du pied de page 5"/>
          <p:cNvSpPr>
            <a:spLocks noGrp="1"/>
          </p:cNvSpPr>
          <p:nvPr>
            <p:ph type="ftr" sz="quarter" idx="4"/>
          </p:nvPr>
        </p:nvSpPr>
        <p:spPr>
          <a:noFill/>
        </p:spPr>
        <p:txBody>
          <a:bodyPr/>
          <a:lstStyle/>
          <a:p>
            <a:r>
              <a:rPr lang="fr-FR"/>
              <a:t>Réaliser Par Mr Hassan Formateur de Bureautique EMPSI</a:t>
            </a:r>
          </a:p>
        </p:txBody>
      </p:sp>
    </p:spTree>
    <p:extLst>
      <p:ext uri="{BB962C8B-B14F-4D97-AF65-F5344CB8AC3E}">
        <p14:creationId xmlns:p14="http://schemas.microsoft.com/office/powerpoint/2010/main" val="4215399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xfrm>
            <a:off x="381000" y="685800"/>
            <a:ext cx="6096000" cy="3429000"/>
          </a:xfrm>
          <a:ln/>
        </p:spPr>
      </p:sp>
      <p:sp>
        <p:nvSpPr>
          <p:cNvPr id="49155" name="Espace réservé des commentaires 2"/>
          <p:cNvSpPr>
            <a:spLocks noGrp="1"/>
          </p:cNvSpPr>
          <p:nvPr>
            <p:ph type="body" idx="1"/>
          </p:nvPr>
        </p:nvSpPr>
        <p:spPr>
          <a:noFill/>
          <a:ln/>
        </p:spPr>
        <p:txBody>
          <a:bodyPr/>
          <a:lstStyle/>
          <a:p>
            <a:endParaRPr lang="fr-FR"/>
          </a:p>
        </p:txBody>
      </p:sp>
      <p:sp>
        <p:nvSpPr>
          <p:cNvPr id="49156" name="Espace réservé du numéro de diapositive 3"/>
          <p:cNvSpPr>
            <a:spLocks noGrp="1"/>
          </p:cNvSpPr>
          <p:nvPr>
            <p:ph type="sldNum" sz="quarter" idx="5"/>
          </p:nvPr>
        </p:nvSpPr>
        <p:spPr>
          <a:noFill/>
        </p:spPr>
        <p:txBody>
          <a:bodyPr/>
          <a:lstStyle/>
          <a:p>
            <a:fld id="{E16EAF85-F1FB-49C2-996D-CBD362A10905}" type="slidenum">
              <a:rPr lang="fr-FR" smtClean="0"/>
              <a:pPr/>
              <a:t>38</a:t>
            </a:fld>
            <a:endParaRPr lang="fr-FR"/>
          </a:p>
        </p:txBody>
      </p:sp>
      <p:sp>
        <p:nvSpPr>
          <p:cNvPr id="49157" name="Espace réservé de la date 4"/>
          <p:cNvSpPr>
            <a:spLocks noGrp="1"/>
          </p:cNvSpPr>
          <p:nvPr>
            <p:ph type="dt" sz="quarter" idx="1"/>
          </p:nvPr>
        </p:nvSpPr>
        <p:spPr>
          <a:noFill/>
        </p:spPr>
        <p:txBody>
          <a:bodyPr/>
          <a:lstStyle/>
          <a:p>
            <a:fld id="{70DCFA68-C798-4F5D-8EF7-817D19C59AF9}" type="datetime1">
              <a:rPr lang="fr-FR" smtClean="0"/>
              <a:t>29/11/2021</a:t>
            </a:fld>
            <a:endParaRPr lang="fr-FR"/>
          </a:p>
        </p:txBody>
      </p:sp>
      <p:sp>
        <p:nvSpPr>
          <p:cNvPr id="49158" name="Espace réservé de l'en-tête 5"/>
          <p:cNvSpPr>
            <a:spLocks noGrp="1"/>
          </p:cNvSpPr>
          <p:nvPr>
            <p:ph type="hdr" sz="quarter"/>
          </p:nvPr>
        </p:nvSpPr>
        <p:spPr>
          <a:noFill/>
        </p:spPr>
        <p:txBody>
          <a:bodyPr/>
          <a:lstStyle/>
          <a:p>
            <a:r>
              <a:rPr lang="fr-FR"/>
              <a:t>Formtion en EXCEL.EMSPAI.Juin 2013</a:t>
            </a:r>
          </a:p>
        </p:txBody>
      </p:sp>
      <p:sp>
        <p:nvSpPr>
          <p:cNvPr id="49159" name="Espace réservé du pied de page 6"/>
          <p:cNvSpPr>
            <a:spLocks noGrp="1"/>
          </p:cNvSpPr>
          <p:nvPr>
            <p:ph type="ftr" sz="quarter" idx="4"/>
          </p:nvPr>
        </p:nvSpPr>
        <p:spPr>
          <a:noFill/>
        </p:spPr>
        <p:txBody>
          <a:bodyPr/>
          <a:lstStyle/>
          <a:p>
            <a:r>
              <a:rPr lang="fr-FR"/>
              <a:t>Réaliser Par Mr Hassan Juin 2013</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xfrm>
            <a:off x="381000" y="685800"/>
            <a:ext cx="6096000" cy="3429000"/>
          </a:xfrm>
          <a:ln/>
        </p:spPr>
      </p:sp>
      <p:sp>
        <p:nvSpPr>
          <p:cNvPr id="49155" name="Espace réservé des commentaires 2"/>
          <p:cNvSpPr>
            <a:spLocks noGrp="1"/>
          </p:cNvSpPr>
          <p:nvPr>
            <p:ph type="body" idx="1"/>
          </p:nvPr>
        </p:nvSpPr>
        <p:spPr>
          <a:noFill/>
          <a:ln/>
        </p:spPr>
        <p:txBody>
          <a:bodyPr/>
          <a:lstStyle/>
          <a:p>
            <a:endParaRPr lang="fr-FR"/>
          </a:p>
        </p:txBody>
      </p:sp>
      <p:sp>
        <p:nvSpPr>
          <p:cNvPr id="49156" name="Espace réservé du numéro de diapositive 3"/>
          <p:cNvSpPr>
            <a:spLocks noGrp="1"/>
          </p:cNvSpPr>
          <p:nvPr>
            <p:ph type="sldNum" sz="quarter" idx="5"/>
          </p:nvPr>
        </p:nvSpPr>
        <p:spPr>
          <a:noFill/>
        </p:spPr>
        <p:txBody>
          <a:bodyPr/>
          <a:lstStyle/>
          <a:p>
            <a:fld id="{E16EAF85-F1FB-49C2-996D-CBD362A10905}" type="slidenum">
              <a:rPr lang="fr-FR" smtClean="0"/>
              <a:pPr/>
              <a:t>39</a:t>
            </a:fld>
            <a:endParaRPr lang="fr-FR"/>
          </a:p>
        </p:txBody>
      </p:sp>
      <p:sp>
        <p:nvSpPr>
          <p:cNvPr id="49157" name="Espace réservé de la date 4"/>
          <p:cNvSpPr>
            <a:spLocks noGrp="1"/>
          </p:cNvSpPr>
          <p:nvPr>
            <p:ph type="dt" sz="quarter" idx="1"/>
          </p:nvPr>
        </p:nvSpPr>
        <p:spPr>
          <a:noFill/>
        </p:spPr>
        <p:txBody>
          <a:bodyPr/>
          <a:lstStyle/>
          <a:p>
            <a:fld id="{985AD038-D7D7-4575-8BA9-5176D975EC2F}" type="datetime1">
              <a:rPr lang="fr-FR" smtClean="0"/>
              <a:t>29/11/2021</a:t>
            </a:fld>
            <a:endParaRPr lang="fr-FR"/>
          </a:p>
        </p:txBody>
      </p:sp>
      <p:sp>
        <p:nvSpPr>
          <p:cNvPr id="49158" name="Espace réservé de l'en-tête 5"/>
          <p:cNvSpPr>
            <a:spLocks noGrp="1"/>
          </p:cNvSpPr>
          <p:nvPr>
            <p:ph type="hdr" sz="quarter"/>
          </p:nvPr>
        </p:nvSpPr>
        <p:spPr>
          <a:noFill/>
        </p:spPr>
        <p:txBody>
          <a:bodyPr/>
          <a:lstStyle/>
          <a:p>
            <a:r>
              <a:rPr lang="fr-FR"/>
              <a:t>Formtion en EXCEL.EMSPAI.Juin 2013</a:t>
            </a:r>
          </a:p>
        </p:txBody>
      </p:sp>
      <p:sp>
        <p:nvSpPr>
          <p:cNvPr id="49159" name="Espace réservé du pied de page 6"/>
          <p:cNvSpPr>
            <a:spLocks noGrp="1"/>
          </p:cNvSpPr>
          <p:nvPr>
            <p:ph type="ftr" sz="quarter" idx="4"/>
          </p:nvPr>
        </p:nvSpPr>
        <p:spPr>
          <a:noFill/>
        </p:spPr>
        <p:txBody>
          <a:bodyPr/>
          <a:lstStyle/>
          <a:p>
            <a:r>
              <a:rPr lang="fr-FR"/>
              <a:t>Réaliser Par Mr Hassan Juin 2013</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xfrm>
            <a:off x="381000" y="685800"/>
            <a:ext cx="6096000" cy="3429000"/>
          </a:xfrm>
          <a:ln/>
        </p:spPr>
      </p:sp>
      <p:sp>
        <p:nvSpPr>
          <p:cNvPr id="49155" name="Espace réservé des commentaires 2"/>
          <p:cNvSpPr>
            <a:spLocks noGrp="1"/>
          </p:cNvSpPr>
          <p:nvPr>
            <p:ph type="body" idx="1"/>
          </p:nvPr>
        </p:nvSpPr>
        <p:spPr>
          <a:noFill/>
          <a:ln/>
        </p:spPr>
        <p:txBody>
          <a:bodyPr/>
          <a:lstStyle/>
          <a:p>
            <a:endParaRPr lang="fr-FR"/>
          </a:p>
        </p:txBody>
      </p:sp>
      <p:sp>
        <p:nvSpPr>
          <p:cNvPr id="49156" name="Espace réservé du numéro de diapositive 3"/>
          <p:cNvSpPr>
            <a:spLocks noGrp="1"/>
          </p:cNvSpPr>
          <p:nvPr>
            <p:ph type="sldNum" sz="quarter" idx="5"/>
          </p:nvPr>
        </p:nvSpPr>
        <p:spPr>
          <a:noFill/>
        </p:spPr>
        <p:txBody>
          <a:bodyPr/>
          <a:lstStyle/>
          <a:p>
            <a:fld id="{E16EAF85-F1FB-49C2-996D-CBD362A10905}" type="slidenum">
              <a:rPr lang="fr-FR" smtClean="0"/>
              <a:pPr/>
              <a:t>40</a:t>
            </a:fld>
            <a:endParaRPr lang="fr-FR"/>
          </a:p>
        </p:txBody>
      </p:sp>
      <p:sp>
        <p:nvSpPr>
          <p:cNvPr id="49157" name="Espace réservé de la date 4"/>
          <p:cNvSpPr>
            <a:spLocks noGrp="1"/>
          </p:cNvSpPr>
          <p:nvPr>
            <p:ph type="dt" sz="quarter" idx="1"/>
          </p:nvPr>
        </p:nvSpPr>
        <p:spPr>
          <a:noFill/>
        </p:spPr>
        <p:txBody>
          <a:bodyPr/>
          <a:lstStyle/>
          <a:p>
            <a:fld id="{567F5A1F-825D-4C4D-84CE-7DBBD157765B}" type="datetime1">
              <a:rPr lang="fr-FR" smtClean="0"/>
              <a:t>29/11/2021</a:t>
            </a:fld>
            <a:endParaRPr lang="fr-FR"/>
          </a:p>
        </p:txBody>
      </p:sp>
      <p:sp>
        <p:nvSpPr>
          <p:cNvPr id="49158" name="Espace réservé de l'en-tête 5"/>
          <p:cNvSpPr>
            <a:spLocks noGrp="1"/>
          </p:cNvSpPr>
          <p:nvPr>
            <p:ph type="hdr" sz="quarter"/>
          </p:nvPr>
        </p:nvSpPr>
        <p:spPr>
          <a:noFill/>
        </p:spPr>
        <p:txBody>
          <a:bodyPr/>
          <a:lstStyle/>
          <a:p>
            <a:r>
              <a:rPr lang="fr-FR"/>
              <a:t>Formtion en EXCEL.EMSPAI.Juin 2013</a:t>
            </a:r>
          </a:p>
        </p:txBody>
      </p:sp>
      <p:sp>
        <p:nvSpPr>
          <p:cNvPr id="49159" name="Espace réservé du pied de page 6"/>
          <p:cNvSpPr>
            <a:spLocks noGrp="1"/>
          </p:cNvSpPr>
          <p:nvPr>
            <p:ph type="ftr" sz="quarter" idx="4"/>
          </p:nvPr>
        </p:nvSpPr>
        <p:spPr>
          <a:noFill/>
        </p:spPr>
        <p:txBody>
          <a:bodyPr/>
          <a:lstStyle/>
          <a:p>
            <a:r>
              <a:rPr lang="fr-FR"/>
              <a:t>Réaliser Par Mr Hassan Juin 2013</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xfrm>
            <a:off x="381000" y="685800"/>
            <a:ext cx="6096000" cy="3429000"/>
          </a:xfrm>
          <a:ln/>
        </p:spPr>
      </p:sp>
      <p:sp>
        <p:nvSpPr>
          <p:cNvPr id="49155" name="Espace réservé des commentaires 2"/>
          <p:cNvSpPr>
            <a:spLocks noGrp="1"/>
          </p:cNvSpPr>
          <p:nvPr>
            <p:ph type="body" idx="1"/>
          </p:nvPr>
        </p:nvSpPr>
        <p:spPr>
          <a:noFill/>
          <a:ln/>
        </p:spPr>
        <p:txBody>
          <a:bodyPr/>
          <a:lstStyle/>
          <a:p>
            <a:endParaRPr lang="fr-FR"/>
          </a:p>
        </p:txBody>
      </p:sp>
      <p:sp>
        <p:nvSpPr>
          <p:cNvPr id="49156" name="Espace réservé du numéro de diapositive 3"/>
          <p:cNvSpPr>
            <a:spLocks noGrp="1"/>
          </p:cNvSpPr>
          <p:nvPr>
            <p:ph type="sldNum" sz="quarter" idx="5"/>
          </p:nvPr>
        </p:nvSpPr>
        <p:spPr>
          <a:noFill/>
        </p:spPr>
        <p:txBody>
          <a:bodyPr/>
          <a:lstStyle/>
          <a:p>
            <a:fld id="{E16EAF85-F1FB-49C2-996D-CBD362A10905}" type="slidenum">
              <a:rPr lang="fr-FR" smtClean="0"/>
              <a:pPr/>
              <a:t>41</a:t>
            </a:fld>
            <a:endParaRPr lang="fr-FR"/>
          </a:p>
        </p:txBody>
      </p:sp>
      <p:sp>
        <p:nvSpPr>
          <p:cNvPr id="49157" name="Espace réservé de la date 4"/>
          <p:cNvSpPr>
            <a:spLocks noGrp="1"/>
          </p:cNvSpPr>
          <p:nvPr>
            <p:ph type="dt" sz="quarter" idx="1"/>
          </p:nvPr>
        </p:nvSpPr>
        <p:spPr>
          <a:noFill/>
        </p:spPr>
        <p:txBody>
          <a:bodyPr/>
          <a:lstStyle/>
          <a:p>
            <a:fld id="{A162FCA0-B115-4973-85F6-559A0C329F47}" type="datetime1">
              <a:rPr lang="fr-FR" smtClean="0"/>
              <a:t>29/11/2021</a:t>
            </a:fld>
            <a:endParaRPr lang="fr-FR"/>
          </a:p>
        </p:txBody>
      </p:sp>
      <p:sp>
        <p:nvSpPr>
          <p:cNvPr id="49158" name="Espace réservé de l'en-tête 5"/>
          <p:cNvSpPr>
            <a:spLocks noGrp="1"/>
          </p:cNvSpPr>
          <p:nvPr>
            <p:ph type="hdr" sz="quarter"/>
          </p:nvPr>
        </p:nvSpPr>
        <p:spPr>
          <a:noFill/>
        </p:spPr>
        <p:txBody>
          <a:bodyPr/>
          <a:lstStyle/>
          <a:p>
            <a:r>
              <a:rPr lang="fr-FR"/>
              <a:t>Formtion en EXCEL.EMSPAI.Juin 2013</a:t>
            </a:r>
          </a:p>
        </p:txBody>
      </p:sp>
      <p:sp>
        <p:nvSpPr>
          <p:cNvPr id="49159" name="Espace réservé du pied de page 6"/>
          <p:cNvSpPr>
            <a:spLocks noGrp="1"/>
          </p:cNvSpPr>
          <p:nvPr>
            <p:ph type="ftr" sz="quarter" idx="4"/>
          </p:nvPr>
        </p:nvSpPr>
        <p:spPr>
          <a:noFill/>
        </p:spPr>
        <p:txBody>
          <a:bodyPr/>
          <a:lstStyle/>
          <a:p>
            <a:r>
              <a:rPr lang="fr-FR"/>
              <a:t>Réaliser Par Mr Hassan Juin 2013</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xfrm>
            <a:off x="381000" y="685800"/>
            <a:ext cx="6096000" cy="3429000"/>
          </a:xfrm>
          <a:ln/>
        </p:spPr>
      </p:sp>
      <p:sp>
        <p:nvSpPr>
          <p:cNvPr id="49155" name="Espace réservé des commentaires 2"/>
          <p:cNvSpPr>
            <a:spLocks noGrp="1"/>
          </p:cNvSpPr>
          <p:nvPr>
            <p:ph type="body" idx="1"/>
          </p:nvPr>
        </p:nvSpPr>
        <p:spPr>
          <a:noFill/>
          <a:ln/>
        </p:spPr>
        <p:txBody>
          <a:bodyPr/>
          <a:lstStyle/>
          <a:p>
            <a:endParaRPr lang="fr-FR"/>
          </a:p>
        </p:txBody>
      </p:sp>
      <p:sp>
        <p:nvSpPr>
          <p:cNvPr id="49156" name="Espace réservé du numéro de diapositive 3"/>
          <p:cNvSpPr>
            <a:spLocks noGrp="1"/>
          </p:cNvSpPr>
          <p:nvPr>
            <p:ph type="sldNum" sz="quarter" idx="5"/>
          </p:nvPr>
        </p:nvSpPr>
        <p:spPr>
          <a:noFill/>
        </p:spPr>
        <p:txBody>
          <a:bodyPr/>
          <a:lstStyle/>
          <a:p>
            <a:fld id="{E16EAF85-F1FB-49C2-996D-CBD362A10905}" type="slidenum">
              <a:rPr lang="fr-FR" smtClean="0"/>
              <a:pPr/>
              <a:t>42</a:t>
            </a:fld>
            <a:endParaRPr lang="fr-FR"/>
          </a:p>
        </p:txBody>
      </p:sp>
      <p:sp>
        <p:nvSpPr>
          <p:cNvPr id="49157" name="Espace réservé de la date 4"/>
          <p:cNvSpPr>
            <a:spLocks noGrp="1"/>
          </p:cNvSpPr>
          <p:nvPr>
            <p:ph type="dt" sz="quarter" idx="1"/>
          </p:nvPr>
        </p:nvSpPr>
        <p:spPr>
          <a:noFill/>
        </p:spPr>
        <p:txBody>
          <a:bodyPr/>
          <a:lstStyle/>
          <a:p>
            <a:fld id="{D84CF82B-5852-4635-9594-6B5F238013BA}" type="datetime1">
              <a:rPr lang="fr-FR" smtClean="0"/>
              <a:t>29/11/2021</a:t>
            </a:fld>
            <a:endParaRPr lang="fr-FR"/>
          </a:p>
        </p:txBody>
      </p:sp>
      <p:sp>
        <p:nvSpPr>
          <p:cNvPr id="49158" name="Espace réservé de l'en-tête 5"/>
          <p:cNvSpPr>
            <a:spLocks noGrp="1"/>
          </p:cNvSpPr>
          <p:nvPr>
            <p:ph type="hdr" sz="quarter"/>
          </p:nvPr>
        </p:nvSpPr>
        <p:spPr>
          <a:noFill/>
        </p:spPr>
        <p:txBody>
          <a:bodyPr/>
          <a:lstStyle/>
          <a:p>
            <a:r>
              <a:rPr lang="fr-FR"/>
              <a:t>Formtion en EXCEL.EMSPAI.Juin 2013</a:t>
            </a:r>
          </a:p>
        </p:txBody>
      </p:sp>
      <p:sp>
        <p:nvSpPr>
          <p:cNvPr id="49159" name="Espace réservé du pied de page 6"/>
          <p:cNvSpPr>
            <a:spLocks noGrp="1"/>
          </p:cNvSpPr>
          <p:nvPr>
            <p:ph type="ftr" sz="quarter" idx="4"/>
          </p:nvPr>
        </p:nvSpPr>
        <p:spPr>
          <a:noFill/>
        </p:spPr>
        <p:txBody>
          <a:bodyPr/>
          <a:lstStyle/>
          <a:p>
            <a:r>
              <a:rPr lang="fr-FR"/>
              <a:t>Réaliser Par Mr Hassan Juin 2013</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xfrm>
            <a:off x="381000" y="685800"/>
            <a:ext cx="6096000" cy="3429000"/>
          </a:xfrm>
          <a:ln/>
        </p:spPr>
      </p:sp>
      <p:sp>
        <p:nvSpPr>
          <p:cNvPr id="49155" name="Espace réservé des commentaires 2"/>
          <p:cNvSpPr>
            <a:spLocks noGrp="1"/>
          </p:cNvSpPr>
          <p:nvPr>
            <p:ph type="body" idx="1"/>
          </p:nvPr>
        </p:nvSpPr>
        <p:spPr>
          <a:noFill/>
          <a:ln/>
        </p:spPr>
        <p:txBody>
          <a:bodyPr/>
          <a:lstStyle/>
          <a:p>
            <a:endParaRPr lang="fr-FR"/>
          </a:p>
        </p:txBody>
      </p:sp>
      <p:sp>
        <p:nvSpPr>
          <p:cNvPr id="49156" name="Espace réservé du numéro de diapositive 3"/>
          <p:cNvSpPr>
            <a:spLocks noGrp="1"/>
          </p:cNvSpPr>
          <p:nvPr>
            <p:ph type="sldNum" sz="quarter" idx="5"/>
          </p:nvPr>
        </p:nvSpPr>
        <p:spPr>
          <a:noFill/>
        </p:spPr>
        <p:txBody>
          <a:bodyPr/>
          <a:lstStyle/>
          <a:p>
            <a:fld id="{E16EAF85-F1FB-49C2-996D-CBD362A10905}" type="slidenum">
              <a:rPr lang="fr-FR" smtClean="0"/>
              <a:pPr/>
              <a:t>43</a:t>
            </a:fld>
            <a:endParaRPr lang="fr-FR"/>
          </a:p>
        </p:txBody>
      </p:sp>
      <p:sp>
        <p:nvSpPr>
          <p:cNvPr id="49157" name="Espace réservé de la date 4"/>
          <p:cNvSpPr>
            <a:spLocks noGrp="1"/>
          </p:cNvSpPr>
          <p:nvPr>
            <p:ph type="dt" sz="quarter" idx="1"/>
          </p:nvPr>
        </p:nvSpPr>
        <p:spPr>
          <a:noFill/>
        </p:spPr>
        <p:txBody>
          <a:bodyPr/>
          <a:lstStyle/>
          <a:p>
            <a:fld id="{B2E24A13-4497-44F8-85D4-5BF1AB2787D8}" type="datetime1">
              <a:rPr lang="fr-FR" smtClean="0"/>
              <a:t>29/11/2021</a:t>
            </a:fld>
            <a:endParaRPr lang="fr-FR"/>
          </a:p>
        </p:txBody>
      </p:sp>
      <p:sp>
        <p:nvSpPr>
          <p:cNvPr id="49158" name="Espace réservé de l'en-tête 5"/>
          <p:cNvSpPr>
            <a:spLocks noGrp="1"/>
          </p:cNvSpPr>
          <p:nvPr>
            <p:ph type="hdr" sz="quarter"/>
          </p:nvPr>
        </p:nvSpPr>
        <p:spPr>
          <a:noFill/>
        </p:spPr>
        <p:txBody>
          <a:bodyPr/>
          <a:lstStyle/>
          <a:p>
            <a:r>
              <a:rPr lang="fr-FR"/>
              <a:t>Formtion en EXCEL.EMSPAI.Juin 2013</a:t>
            </a:r>
          </a:p>
        </p:txBody>
      </p:sp>
      <p:sp>
        <p:nvSpPr>
          <p:cNvPr id="49159" name="Espace réservé du pied de page 6"/>
          <p:cNvSpPr>
            <a:spLocks noGrp="1"/>
          </p:cNvSpPr>
          <p:nvPr>
            <p:ph type="ftr" sz="quarter" idx="4"/>
          </p:nvPr>
        </p:nvSpPr>
        <p:spPr>
          <a:noFill/>
        </p:spPr>
        <p:txBody>
          <a:bodyPr/>
          <a:lstStyle/>
          <a:p>
            <a:r>
              <a:rPr lang="fr-FR"/>
              <a:t>Réaliser Par Mr Hassan Juin 2013</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381000" y="685800"/>
            <a:ext cx="6096000" cy="3429000"/>
          </a:xfrm>
          <a:ln/>
        </p:spPr>
      </p:sp>
      <p:sp>
        <p:nvSpPr>
          <p:cNvPr id="27651" name="Rectangle 3"/>
          <p:cNvSpPr>
            <a:spLocks noGrp="1" noChangeArrowheads="1"/>
          </p:cNvSpPr>
          <p:nvPr>
            <p:ph type="body" idx="1"/>
          </p:nvPr>
        </p:nvSpPr>
        <p:spPr>
          <a:noFill/>
          <a:ln/>
        </p:spPr>
        <p:txBody>
          <a:bodyPr/>
          <a:lstStyle/>
          <a:p>
            <a:endParaRPr lang="fr-FR"/>
          </a:p>
        </p:txBody>
      </p:sp>
      <p:sp>
        <p:nvSpPr>
          <p:cNvPr id="27652" name="Espace réservé de la date 3"/>
          <p:cNvSpPr>
            <a:spLocks noGrp="1"/>
          </p:cNvSpPr>
          <p:nvPr>
            <p:ph type="dt" sz="quarter" idx="1"/>
          </p:nvPr>
        </p:nvSpPr>
        <p:spPr>
          <a:noFill/>
        </p:spPr>
        <p:txBody>
          <a:bodyPr/>
          <a:lstStyle/>
          <a:p>
            <a:fld id="{58D8EA39-90B9-415A-BCB4-52C6DE460653}" type="datetime1">
              <a:rPr lang="fr-FR" smtClean="0"/>
              <a:t>29/11/2021</a:t>
            </a:fld>
            <a:endParaRPr lang="fr-FR"/>
          </a:p>
        </p:txBody>
      </p:sp>
      <p:sp>
        <p:nvSpPr>
          <p:cNvPr id="27653" name="Espace réservé de l'en-tête 4"/>
          <p:cNvSpPr>
            <a:spLocks noGrp="1"/>
          </p:cNvSpPr>
          <p:nvPr>
            <p:ph type="hdr" sz="quarter"/>
          </p:nvPr>
        </p:nvSpPr>
        <p:spPr>
          <a:noFill/>
        </p:spPr>
        <p:txBody>
          <a:bodyPr/>
          <a:lstStyle/>
          <a:p>
            <a:r>
              <a:rPr lang="fr-FR"/>
              <a:t>En Partenariat avec EFG Expert</a:t>
            </a:r>
          </a:p>
        </p:txBody>
      </p:sp>
      <p:sp>
        <p:nvSpPr>
          <p:cNvPr id="27654" name="Espace réservé du pied de page 5"/>
          <p:cNvSpPr>
            <a:spLocks noGrp="1"/>
          </p:cNvSpPr>
          <p:nvPr>
            <p:ph type="ftr" sz="quarter" idx="4"/>
          </p:nvPr>
        </p:nvSpPr>
        <p:spPr>
          <a:noFill/>
        </p:spPr>
        <p:txBody>
          <a:bodyPr/>
          <a:lstStyle/>
          <a:p>
            <a:r>
              <a:rPr lang="fr-FR"/>
              <a:t>Réaliser Par Mr Hassan Formateur de Bureautique EMPSI</a:t>
            </a:r>
          </a:p>
        </p:txBody>
      </p:sp>
    </p:spTree>
    <p:extLst>
      <p:ext uri="{BB962C8B-B14F-4D97-AF65-F5344CB8AC3E}">
        <p14:creationId xmlns:p14="http://schemas.microsoft.com/office/powerpoint/2010/main" val="3200269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a:xfrm>
            <a:off x="381000" y="685800"/>
            <a:ext cx="6096000" cy="3429000"/>
          </a:xfrm>
          <a:ln/>
        </p:spPr>
      </p:sp>
      <p:sp>
        <p:nvSpPr>
          <p:cNvPr id="28675" name="Espace réservé des commentaires 2"/>
          <p:cNvSpPr>
            <a:spLocks noGrp="1"/>
          </p:cNvSpPr>
          <p:nvPr>
            <p:ph type="body" idx="1"/>
          </p:nvPr>
        </p:nvSpPr>
        <p:spPr>
          <a:noFill/>
          <a:ln/>
        </p:spPr>
        <p:txBody>
          <a:bodyPr/>
          <a:lstStyle/>
          <a:p>
            <a:endParaRPr lang="fr-FR"/>
          </a:p>
        </p:txBody>
      </p:sp>
      <p:sp>
        <p:nvSpPr>
          <p:cNvPr id="28676" name="Espace réservé du numéro de diapositive 3"/>
          <p:cNvSpPr>
            <a:spLocks noGrp="1"/>
          </p:cNvSpPr>
          <p:nvPr>
            <p:ph type="sldNum" sz="quarter" idx="5"/>
          </p:nvPr>
        </p:nvSpPr>
        <p:spPr>
          <a:noFill/>
        </p:spPr>
        <p:txBody>
          <a:bodyPr/>
          <a:lstStyle/>
          <a:p>
            <a:fld id="{E1A77ABA-E28B-472F-B552-2F30E5E92DF4}" type="slidenum">
              <a:rPr lang="fr-FR" smtClean="0"/>
              <a:pPr/>
              <a:t>10</a:t>
            </a:fld>
            <a:endParaRPr lang="fr-FR"/>
          </a:p>
        </p:txBody>
      </p:sp>
      <p:sp>
        <p:nvSpPr>
          <p:cNvPr id="28677" name="Espace réservé de la date 4"/>
          <p:cNvSpPr>
            <a:spLocks noGrp="1"/>
          </p:cNvSpPr>
          <p:nvPr>
            <p:ph type="dt" sz="quarter" idx="1"/>
          </p:nvPr>
        </p:nvSpPr>
        <p:spPr>
          <a:noFill/>
        </p:spPr>
        <p:txBody>
          <a:bodyPr/>
          <a:lstStyle/>
          <a:p>
            <a:fld id="{44372946-E470-4003-8DD1-B03328300299}" type="datetime1">
              <a:rPr lang="fr-FR" smtClean="0"/>
              <a:t>29/11/2021</a:t>
            </a:fld>
            <a:endParaRPr lang="fr-FR"/>
          </a:p>
        </p:txBody>
      </p:sp>
      <p:sp>
        <p:nvSpPr>
          <p:cNvPr id="28678" name="Espace réservé de l'en-tête 5"/>
          <p:cNvSpPr>
            <a:spLocks noGrp="1"/>
          </p:cNvSpPr>
          <p:nvPr>
            <p:ph type="hdr" sz="quarter"/>
          </p:nvPr>
        </p:nvSpPr>
        <p:spPr>
          <a:noFill/>
        </p:spPr>
        <p:txBody>
          <a:bodyPr/>
          <a:lstStyle/>
          <a:p>
            <a:r>
              <a:rPr lang="fr-FR"/>
              <a:t>En Partenariat avec EFG Expert</a:t>
            </a:r>
          </a:p>
        </p:txBody>
      </p:sp>
      <p:sp>
        <p:nvSpPr>
          <p:cNvPr id="28679" name="Espace réservé du pied de page 6"/>
          <p:cNvSpPr>
            <a:spLocks noGrp="1"/>
          </p:cNvSpPr>
          <p:nvPr>
            <p:ph type="ftr" sz="quarter" idx="4"/>
          </p:nvPr>
        </p:nvSpPr>
        <p:spPr>
          <a:noFill/>
        </p:spPr>
        <p:txBody>
          <a:bodyPr/>
          <a:lstStyle/>
          <a:p>
            <a:r>
              <a:rPr lang="fr-FR"/>
              <a:t>Réaliser Par Mr Hassan Formateur de Bureautique EMPSI</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xfrm>
            <a:off x="381000" y="685800"/>
            <a:ext cx="6096000" cy="3429000"/>
          </a:xfrm>
          <a:ln/>
        </p:spPr>
      </p:sp>
      <p:sp>
        <p:nvSpPr>
          <p:cNvPr id="49155" name="Espace réservé des commentaires 2"/>
          <p:cNvSpPr>
            <a:spLocks noGrp="1"/>
          </p:cNvSpPr>
          <p:nvPr>
            <p:ph type="body" idx="1"/>
          </p:nvPr>
        </p:nvSpPr>
        <p:spPr>
          <a:noFill/>
          <a:ln/>
        </p:spPr>
        <p:txBody>
          <a:bodyPr/>
          <a:lstStyle/>
          <a:p>
            <a:endParaRPr lang="fr-FR"/>
          </a:p>
        </p:txBody>
      </p:sp>
      <p:sp>
        <p:nvSpPr>
          <p:cNvPr id="49156" name="Espace réservé du numéro de diapositive 3"/>
          <p:cNvSpPr>
            <a:spLocks noGrp="1"/>
          </p:cNvSpPr>
          <p:nvPr>
            <p:ph type="sldNum" sz="quarter" idx="5"/>
          </p:nvPr>
        </p:nvSpPr>
        <p:spPr>
          <a:noFill/>
        </p:spPr>
        <p:txBody>
          <a:bodyPr/>
          <a:lstStyle/>
          <a:p>
            <a:fld id="{E16EAF85-F1FB-49C2-996D-CBD362A10905}" type="slidenum">
              <a:rPr lang="fr-FR" smtClean="0"/>
              <a:pPr/>
              <a:t>23</a:t>
            </a:fld>
            <a:endParaRPr lang="fr-FR"/>
          </a:p>
        </p:txBody>
      </p:sp>
      <p:sp>
        <p:nvSpPr>
          <p:cNvPr id="49157" name="Espace réservé de la date 4"/>
          <p:cNvSpPr>
            <a:spLocks noGrp="1"/>
          </p:cNvSpPr>
          <p:nvPr>
            <p:ph type="dt" sz="quarter" idx="1"/>
          </p:nvPr>
        </p:nvSpPr>
        <p:spPr>
          <a:noFill/>
        </p:spPr>
        <p:txBody>
          <a:bodyPr/>
          <a:lstStyle/>
          <a:p>
            <a:fld id="{CF0DF7FA-EB15-4D78-A7F0-2CEC8F82B588}" type="datetime1">
              <a:rPr lang="fr-FR" smtClean="0"/>
              <a:t>29/11/2021</a:t>
            </a:fld>
            <a:endParaRPr lang="fr-FR"/>
          </a:p>
        </p:txBody>
      </p:sp>
      <p:sp>
        <p:nvSpPr>
          <p:cNvPr id="49158" name="Espace réservé de l'en-tête 5"/>
          <p:cNvSpPr>
            <a:spLocks noGrp="1"/>
          </p:cNvSpPr>
          <p:nvPr>
            <p:ph type="hdr" sz="quarter"/>
          </p:nvPr>
        </p:nvSpPr>
        <p:spPr>
          <a:noFill/>
        </p:spPr>
        <p:txBody>
          <a:bodyPr/>
          <a:lstStyle/>
          <a:p>
            <a:r>
              <a:rPr lang="fr-FR"/>
              <a:t>Formtion en EXCEL.EMSPAI.Juin 2013</a:t>
            </a:r>
          </a:p>
        </p:txBody>
      </p:sp>
      <p:sp>
        <p:nvSpPr>
          <p:cNvPr id="49159" name="Espace réservé du pied de page 6"/>
          <p:cNvSpPr>
            <a:spLocks noGrp="1"/>
          </p:cNvSpPr>
          <p:nvPr>
            <p:ph type="ftr" sz="quarter" idx="4"/>
          </p:nvPr>
        </p:nvSpPr>
        <p:spPr>
          <a:noFill/>
        </p:spPr>
        <p:txBody>
          <a:bodyPr/>
          <a:lstStyle/>
          <a:p>
            <a:r>
              <a:rPr lang="fr-FR"/>
              <a:t>Réaliser Par Mr Hassan Juin 2013</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xfrm>
            <a:off x="381000" y="685800"/>
            <a:ext cx="6096000" cy="3429000"/>
          </a:xfrm>
          <a:ln/>
        </p:spPr>
      </p:sp>
      <p:sp>
        <p:nvSpPr>
          <p:cNvPr id="49155" name="Espace réservé des commentaires 2"/>
          <p:cNvSpPr>
            <a:spLocks noGrp="1"/>
          </p:cNvSpPr>
          <p:nvPr>
            <p:ph type="body" idx="1"/>
          </p:nvPr>
        </p:nvSpPr>
        <p:spPr>
          <a:noFill/>
          <a:ln/>
        </p:spPr>
        <p:txBody>
          <a:bodyPr/>
          <a:lstStyle/>
          <a:p>
            <a:endParaRPr lang="fr-FR"/>
          </a:p>
        </p:txBody>
      </p:sp>
      <p:sp>
        <p:nvSpPr>
          <p:cNvPr id="49156" name="Espace réservé du numéro de diapositive 3"/>
          <p:cNvSpPr>
            <a:spLocks noGrp="1"/>
          </p:cNvSpPr>
          <p:nvPr>
            <p:ph type="sldNum" sz="quarter" idx="5"/>
          </p:nvPr>
        </p:nvSpPr>
        <p:spPr>
          <a:noFill/>
        </p:spPr>
        <p:txBody>
          <a:bodyPr/>
          <a:lstStyle/>
          <a:p>
            <a:fld id="{E16EAF85-F1FB-49C2-996D-CBD362A10905}" type="slidenum">
              <a:rPr lang="fr-FR" smtClean="0"/>
              <a:pPr/>
              <a:t>24</a:t>
            </a:fld>
            <a:endParaRPr lang="fr-FR"/>
          </a:p>
        </p:txBody>
      </p:sp>
      <p:sp>
        <p:nvSpPr>
          <p:cNvPr id="49157" name="Espace réservé de la date 4"/>
          <p:cNvSpPr>
            <a:spLocks noGrp="1"/>
          </p:cNvSpPr>
          <p:nvPr>
            <p:ph type="dt" sz="quarter" idx="1"/>
          </p:nvPr>
        </p:nvSpPr>
        <p:spPr>
          <a:noFill/>
        </p:spPr>
        <p:txBody>
          <a:bodyPr/>
          <a:lstStyle/>
          <a:p>
            <a:fld id="{99C96C15-3EAA-4A91-B3A7-B6410EF47288}" type="datetime1">
              <a:rPr lang="fr-FR" smtClean="0"/>
              <a:t>29/11/2021</a:t>
            </a:fld>
            <a:endParaRPr lang="fr-FR"/>
          </a:p>
        </p:txBody>
      </p:sp>
      <p:sp>
        <p:nvSpPr>
          <p:cNvPr id="49158" name="Espace réservé de l'en-tête 5"/>
          <p:cNvSpPr>
            <a:spLocks noGrp="1"/>
          </p:cNvSpPr>
          <p:nvPr>
            <p:ph type="hdr" sz="quarter"/>
          </p:nvPr>
        </p:nvSpPr>
        <p:spPr>
          <a:noFill/>
        </p:spPr>
        <p:txBody>
          <a:bodyPr/>
          <a:lstStyle/>
          <a:p>
            <a:r>
              <a:rPr lang="fr-FR"/>
              <a:t>Formtion en EXCEL.EMSPAI.Juin 2013</a:t>
            </a:r>
          </a:p>
        </p:txBody>
      </p:sp>
      <p:sp>
        <p:nvSpPr>
          <p:cNvPr id="49159" name="Espace réservé du pied de page 6"/>
          <p:cNvSpPr>
            <a:spLocks noGrp="1"/>
          </p:cNvSpPr>
          <p:nvPr>
            <p:ph type="ftr" sz="quarter" idx="4"/>
          </p:nvPr>
        </p:nvSpPr>
        <p:spPr>
          <a:noFill/>
        </p:spPr>
        <p:txBody>
          <a:bodyPr/>
          <a:lstStyle/>
          <a:p>
            <a:r>
              <a:rPr lang="fr-FR"/>
              <a:t>Réaliser Par Mr Hassan Juin 2013</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xfrm>
            <a:off x="381000" y="685800"/>
            <a:ext cx="6096000" cy="3429000"/>
          </a:xfrm>
          <a:ln/>
        </p:spPr>
      </p:sp>
      <p:sp>
        <p:nvSpPr>
          <p:cNvPr id="49155" name="Espace réservé des commentaires 2"/>
          <p:cNvSpPr>
            <a:spLocks noGrp="1"/>
          </p:cNvSpPr>
          <p:nvPr>
            <p:ph type="body" idx="1"/>
          </p:nvPr>
        </p:nvSpPr>
        <p:spPr>
          <a:noFill/>
          <a:ln/>
        </p:spPr>
        <p:txBody>
          <a:bodyPr/>
          <a:lstStyle/>
          <a:p>
            <a:endParaRPr lang="fr-FR"/>
          </a:p>
        </p:txBody>
      </p:sp>
      <p:sp>
        <p:nvSpPr>
          <p:cNvPr id="49156" name="Espace réservé du numéro de diapositive 3"/>
          <p:cNvSpPr>
            <a:spLocks noGrp="1"/>
          </p:cNvSpPr>
          <p:nvPr>
            <p:ph type="sldNum" sz="quarter" idx="5"/>
          </p:nvPr>
        </p:nvSpPr>
        <p:spPr>
          <a:noFill/>
        </p:spPr>
        <p:txBody>
          <a:bodyPr/>
          <a:lstStyle/>
          <a:p>
            <a:fld id="{E16EAF85-F1FB-49C2-996D-CBD362A10905}" type="slidenum">
              <a:rPr lang="fr-FR" smtClean="0"/>
              <a:pPr/>
              <a:t>25</a:t>
            </a:fld>
            <a:endParaRPr lang="fr-FR"/>
          </a:p>
        </p:txBody>
      </p:sp>
      <p:sp>
        <p:nvSpPr>
          <p:cNvPr id="49157" name="Espace réservé de la date 4"/>
          <p:cNvSpPr>
            <a:spLocks noGrp="1"/>
          </p:cNvSpPr>
          <p:nvPr>
            <p:ph type="dt" sz="quarter" idx="1"/>
          </p:nvPr>
        </p:nvSpPr>
        <p:spPr>
          <a:noFill/>
        </p:spPr>
        <p:txBody>
          <a:bodyPr/>
          <a:lstStyle/>
          <a:p>
            <a:fld id="{9A36CE2A-9454-495F-B5D0-329FF94C8033}" type="datetime1">
              <a:rPr lang="fr-FR" smtClean="0"/>
              <a:t>29/11/2021</a:t>
            </a:fld>
            <a:endParaRPr lang="fr-FR"/>
          </a:p>
        </p:txBody>
      </p:sp>
      <p:sp>
        <p:nvSpPr>
          <p:cNvPr id="49158" name="Espace réservé de l'en-tête 5"/>
          <p:cNvSpPr>
            <a:spLocks noGrp="1"/>
          </p:cNvSpPr>
          <p:nvPr>
            <p:ph type="hdr" sz="quarter"/>
          </p:nvPr>
        </p:nvSpPr>
        <p:spPr>
          <a:noFill/>
        </p:spPr>
        <p:txBody>
          <a:bodyPr/>
          <a:lstStyle/>
          <a:p>
            <a:r>
              <a:rPr lang="fr-FR"/>
              <a:t>Formtion en EXCEL.EMSPAI.Juin 2013</a:t>
            </a:r>
          </a:p>
        </p:txBody>
      </p:sp>
      <p:sp>
        <p:nvSpPr>
          <p:cNvPr id="49159" name="Espace réservé du pied de page 6"/>
          <p:cNvSpPr>
            <a:spLocks noGrp="1"/>
          </p:cNvSpPr>
          <p:nvPr>
            <p:ph type="ftr" sz="quarter" idx="4"/>
          </p:nvPr>
        </p:nvSpPr>
        <p:spPr>
          <a:noFill/>
        </p:spPr>
        <p:txBody>
          <a:bodyPr/>
          <a:lstStyle/>
          <a:p>
            <a:r>
              <a:rPr lang="fr-FR"/>
              <a:t>Réaliser Par Mr Hassan Juin 2013</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xfrm>
            <a:off x="381000" y="685800"/>
            <a:ext cx="6096000" cy="3429000"/>
          </a:xfrm>
          <a:ln/>
        </p:spPr>
      </p:sp>
      <p:sp>
        <p:nvSpPr>
          <p:cNvPr id="49155" name="Espace réservé des commentaires 2"/>
          <p:cNvSpPr>
            <a:spLocks noGrp="1"/>
          </p:cNvSpPr>
          <p:nvPr>
            <p:ph type="body" idx="1"/>
          </p:nvPr>
        </p:nvSpPr>
        <p:spPr>
          <a:noFill/>
          <a:ln/>
        </p:spPr>
        <p:txBody>
          <a:bodyPr/>
          <a:lstStyle/>
          <a:p>
            <a:endParaRPr lang="fr-FR"/>
          </a:p>
        </p:txBody>
      </p:sp>
      <p:sp>
        <p:nvSpPr>
          <p:cNvPr id="49156" name="Espace réservé du numéro de diapositive 3"/>
          <p:cNvSpPr>
            <a:spLocks noGrp="1"/>
          </p:cNvSpPr>
          <p:nvPr>
            <p:ph type="sldNum" sz="quarter" idx="5"/>
          </p:nvPr>
        </p:nvSpPr>
        <p:spPr>
          <a:noFill/>
        </p:spPr>
        <p:txBody>
          <a:bodyPr/>
          <a:lstStyle/>
          <a:p>
            <a:fld id="{E16EAF85-F1FB-49C2-996D-CBD362A10905}" type="slidenum">
              <a:rPr lang="fr-FR" smtClean="0"/>
              <a:pPr/>
              <a:t>26</a:t>
            </a:fld>
            <a:endParaRPr lang="fr-FR"/>
          </a:p>
        </p:txBody>
      </p:sp>
      <p:sp>
        <p:nvSpPr>
          <p:cNvPr id="49157" name="Espace réservé de la date 4"/>
          <p:cNvSpPr>
            <a:spLocks noGrp="1"/>
          </p:cNvSpPr>
          <p:nvPr>
            <p:ph type="dt" sz="quarter" idx="1"/>
          </p:nvPr>
        </p:nvSpPr>
        <p:spPr>
          <a:noFill/>
        </p:spPr>
        <p:txBody>
          <a:bodyPr/>
          <a:lstStyle/>
          <a:p>
            <a:fld id="{50D52425-5C69-4DF3-B426-C4C8AF2DA9A2}" type="datetime1">
              <a:rPr lang="fr-FR" smtClean="0"/>
              <a:t>29/11/2021</a:t>
            </a:fld>
            <a:endParaRPr lang="fr-FR"/>
          </a:p>
        </p:txBody>
      </p:sp>
      <p:sp>
        <p:nvSpPr>
          <p:cNvPr id="49158" name="Espace réservé de l'en-tête 5"/>
          <p:cNvSpPr>
            <a:spLocks noGrp="1"/>
          </p:cNvSpPr>
          <p:nvPr>
            <p:ph type="hdr" sz="quarter"/>
          </p:nvPr>
        </p:nvSpPr>
        <p:spPr>
          <a:noFill/>
        </p:spPr>
        <p:txBody>
          <a:bodyPr/>
          <a:lstStyle/>
          <a:p>
            <a:r>
              <a:rPr lang="fr-FR"/>
              <a:t>Formtion en EXCEL.EMSPAI.Juin 2013</a:t>
            </a:r>
          </a:p>
        </p:txBody>
      </p:sp>
      <p:sp>
        <p:nvSpPr>
          <p:cNvPr id="49159" name="Espace réservé du pied de page 6"/>
          <p:cNvSpPr>
            <a:spLocks noGrp="1"/>
          </p:cNvSpPr>
          <p:nvPr>
            <p:ph type="ftr" sz="quarter" idx="4"/>
          </p:nvPr>
        </p:nvSpPr>
        <p:spPr>
          <a:noFill/>
        </p:spPr>
        <p:txBody>
          <a:bodyPr/>
          <a:lstStyle/>
          <a:p>
            <a:r>
              <a:rPr lang="fr-FR"/>
              <a:t>Réaliser Par Mr Hassan Juin 2013</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xfrm>
            <a:off x="381000" y="685800"/>
            <a:ext cx="6096000" cy="3429000"/>
          </a:xfrm>
          <a:ln/>
        </p:spPr>
      </p:sp>
      <p:sp>
        <p:nvSpPr>
          <p:cNvPr id="49155" name="Espace réservé des commentaires 2"/>
          <p:cNvSpPr>
            <a:spLocks noGrp="1"/>
          </p:cNvSpPr>
          <p:nvPr>
            <p:ph type="body" idx="1"/>
          </p:nvPr>
        </p:nvSpPr>
        <p:spPr>
          <a:noFill/>
          <a:ln/>
        </p:spPr>
        <p:txBody>
          <a:bodyPr/>
          <a:lstStyle/>
          <a:p>
            <a:endParaRPr lang="fr-FR"/>
          </a:p>
        </p:txBody>
      </p:sp>
      <p:sp>
        <p:nvSpPr>
          <p:cNvPr id="49156" name="Espace réservé du numéro de diapositive 3"/>
          <p:cNvSpPr>
            <a:spLocks noGrp="1"/>
          </p:cNvSpPr>
          <p:nvPr>
            <p:ph type="sldNum" sz="quarter" idx="5"/>
          </p:nvPr>
        </p:nvSpPr>
        <p:spPr>
          <a:noFill/>
        </p:spPr>
        <p:txBody>
          <a:bodyPr/>
          <a:lstStyle/>
          <a:p>
            <a:fld id="{E16EAF85-F1FB-49C2-996D-CBD362A10905}" type="slidenum">
              <a:rPr lang="fr-FR" smtClean="0"/>
              <a:pPr/>
              <a:t>27</a:t>
            </a:fld>
            <a:endParaRPr lang="fr-FR"/>
          </a:p>
        </p:txBody>
      </p:sp>
      <p:sp>
        <p:nvSpPr>
          <p:cNvPr id="49157" name="Espace réservé de la date 4"/>
          <p:cNvSpPr>
            <a:spLocks noGrp="1"/>
          </p:cNvSpPr>
          <p:nvPr>
            <p:ph type="dt" sz="quarter" idx="1"/>
          </p:nvPr>
        </p:nvSpPr>
        <p:spPr>
          <a:noFill/>
        </p:spPr>
        <p:txBody>
          <a:bodyPr/>
          <a:lstStyle/>
          <a:p>
            <a:fld id="{1B7F5C94-4C0D-490E-8D12-F2BB9510210A}" type="datetime1">
              <a:rPr lang="fr-FR" smtClean="0"/>
              <a:t>29/11/2021</a:t>
            </a:fld>
            <a:endParaRPr lang="fr-FR"/>
          </a:p>
        </p:txBody>
      </p:sp>
      <p:sp>
        <p:nvSpPr>
          <p:cNvPr id="49158" name="Espace réservé de l'en-tête 5"/>
          <p:cNvSpPr>
            <a:spLocks noGrp="1"/>
          </p:cNvSpPr>
          <p:nvPr>
            <p:ph type="hdr" sz="quarter"/>
          </p:nvPr>
        </p:nvSpPr>
        <p:spPr>
          <a:noFill/>
        </p:spPr>
        <p:txBody>
          <a:bodyPr/>
          <a:lstStyle/>
          <a:p>
            <a:r>
              <a:rPr lang="fr-FR"/>
              <a:t>Formtion en EXCEL.EMSPAI.Juin 2013</a:t>
            </a:r>
          </a:p>
        </p:txBody>
      </p:sp>
      <p:sp>
        <p:nvSpPr>
          <p:cNvPr id="49159" name="Espace réservé du pied de page 6"/>
          <p:cNvSpPr>
            <a:spLocks noGrp="1"/>
          </p:cNvSpPr>
          <p:nvPr>
            <p:ph type="ftr" sz="quarter" idx="4"/>
          </p:nvPr>
        </p:nvSpPr>
        <p:spPr>
          <a:noFill/>
        </p:spPr>
        <p:txBody>
          <a:bodyPr/>
          <a:lstStyle/>
          <a:p>
            <a:r>
              <a:rPr lang="fr-FR"/>
              <a:t>Réaliser Par Mr Hassan Juin 2013</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fr-FR"/>
              <a:t>Modifiez le style du titre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A501D2C3-5952-4055-A33C-83BC66A02329}" type="datetime1">
              <a:rPr lang="fr-FR" smtClean="0"/>
              <a:t>29/11/2021</a:t>
            </a:fld>
            <a:endParaRPr lang="fr-FR"/>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r>
              <a:rPr lang="en-US"/>
              <a:t>Formation Ms Excel - Mr EL HASANY</a:t>
            </a:r>
            <a:endParaRPr lang="fr-FR"/>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196027C5-7565-4569-952D-9D61E6F4C93B}" type="slidenum">
              <a:rPr lang="fr-FR" smtClean="0"/>
              <a:pPr>
                <a:defRPr/>
              </a:pPr>
              <a:t>‹N°›</a:t>
            </a:fld>
            <a:endParaRPr lang="fr-FR"/>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4432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fld id="{DF88C334-7110-4963-9D5D-029850EB2CEB}" type="datetime1">
              <a:rPr lang="fr-FR" smtClean="0"/>
              <a:t>29/11/2021</a:t>
            </a:fld>
            <a:endParaRPr lang="fr-FR"/>
          </a:p>
        </p:txBody>
      </p:sp>
      <p:sp>
        <p:nvSpPr>
          <p:cNvPr id="5" name="Footer Placeholder 4"/>
          <p:cNvSpPr>
            <a:spLocks noGrp="1"/>
          </p:cNvSpPr>
          <p:nvPr>
            <p:ph type="ftr" sz="quarter" idx="11"/>
          </p:nvPr>
        </p:nvSpPr>
        <p:spPr/>
        <p:txBody>
          <a:bodyPr/>
          <a:lstStyle/>
          <a:p>
            <a:pPr>
              <a:defRPr/>
            </a:pPr>
            <a:r>
              <a:rPr lang="en-US"/>
              <a:t>Formation Ms Excel - Mr EL HASANY</a:t>
            </a:r>
            <a:endParaRPr lang="fr-FR"/>
          </a:p>
        </p:txBody>
      </p:sp>
      <p:sp>
        <p:nvSpPr>
          <p:cNvPr id="6" name="Slide Number Placeholder 5"/>
          <p:cNvSpPr>
            <a:spLocks noGrp="1"/>
          </p:cNvSpPr>
          <p:nvPr>
            <p:ph type="sldNum" sz="quarter" idx="12"/>
          </p:nvPr>
        </p:nvSpPr>
        <p:spPr/>
        <p:txBody>
          <a:bodyPr/>
          <a:lstStyle/>
          <a:p>
            <a:pPr>
              <a:defRPr/>
            </a:pPr>
            <a:fld id="{A157BD01-5BCA-4262-B771-93DD4EEBFD61}" type="slidenum">
              <a:rPr lang="fr-FR" smtClean="0"/>
              <a:pPr>
                <a:defRPr/>
              </a:pPr>
              <a:t>‹N°›</a:t>
            </a:fld>
            <a:endParaRPr lang="fr-FR"/>
          </a:p>
        </p:txBody>
      </p:sp>
    </p:spTree>
    <p:extLst>
      <p:ext uri="{BB962C8B-B14F-4D97-AF65-F5344CB8AC3E}">
        <p14:creationId xmlns:p14="http://schemas.microsoft.com/office/powerpoint/2010/main" val="2094598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fld id="{685C3EB0-D55B-4B1D-855D-E4D878CFD172}" type="datetime1">
              <a:rPr lang="fr-FR" smtClean="0"/>
              <a:t>29/11/2021</a:t>
            </a:fld>
            <a:endParaRPr lang="fr-FR"/>
          </a:p>
        </p:txBody>
      </p:sp>
      <p:sp>
        <p:nvSpPr>
          <p:cNvPr id="5" name="Footer Placeholder 4"/>
          <p:cNvSpPr>
            <a:spLocks noGrp="1"/>
          </p:cNvSpPr>
          <p:nvPr>
            <p:ph type="ftr" sz="quarter" idx="11"/>
          </p:nvPr>
        </p:nvSpPr>
        <p:spPr/>
        <p:txBody>
          <a:bodyPr/>
          <a:lstStyle/>
          <a:p>
            <a:pPr>
              <a:defRPr/>
            </a:pPr>
            <a:r>
              <a:rPr lang="en-US"/>
              <a:t>Formation Ms Excel - Mr EL HASANY</a:t>
            </a:r>
            <a:endParaRPr lang="fr-FR"/>
          </a:p>
        </p:txBody>
      </p:sp>
      <p:sp>
        <p:nvSpPr>
          <p:cNvPr id="6" name="Slide Number Placeholder 5"/>
          <p:cNvSpPr>
            <a:spLocks noGrp="1"/>
          </p:cNvSpPr>
          <p:nvPr>
            <p:ph type="sldNum" sz="quarter" idx="12"/>
          </p:nvPr>
        </p:nvSpPr>
        <p:spPr/>
        <p:txBody>
          <a:bodyPr/>
          <a:lstStyle/>
          <a:p>
            <a:pPr>
              <a:defRPr/>
            </a:pPr>
            <a:fld id="{0D61FC7D-57C3-4036-A2F0-2DB23F56DA31}" type="slidenum">
              <a:rPr lang="fr-FR" smtClean="0"/>
              <a:pPr>
                <a:defRPr/>
              </a:pPr>
              <a:t>‹N°›</a:t>
            </a:fld>
            <a:endParaRPr lang="fr-FR"/>
          </a:p>
        </p:txBody>
      </p:sp>
    </p:spTree>
    <p:extLst>
      <p:ext uri="{BB962C8B-B14F-4D97-AF65-F5344CB8AC3E}">
        <p14:creationId xmlns:p14="http://schemas.microsoft.com/office/powerpoint/2010/main" val="877239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fld id="{7646F4F6-4BFA-4E70-AF2C-9301DF530983}" type="datetime1">
              <a:rPr lang="fr-FR" smtClean="0"/>
              <a:t>29/11/2021</a:t>
            </a:fld>
            <a:endParaRPr lang="fr-FR"/>
          </a:p>
        </p:txBody>
      </p:sp>
      <p:sp>
        <p:nvSpPr>
          <p:cNvPr id="5" name="Footer Placeholder 4"/>
          <p:cNvSpPr>
            <a:spLocks noGrp="1"/>
          </p:cNvSpPr>
          <p:nvPr>
            <p:ph type="ftr" sz="quarter" idx="11"/>
          </p:nvPr>
        </p:nvSpPr>
        <p:spPr/>
        <p:txBody>
          <a:bodyPr/>
          <a:lstStyle/>
          <a:p>
            <a:pPr>
              <a:defRPr/>
            </a:pPr>
            <a:r>
              <a:rPr lang="en-US"/>
              <a:t>Formation Ms Excel - Mr EL HASANY</a:t>
            </a:r>
            <a:endParaRPr lang="fr-FR"/>
          </a:p>
        </p:txBody>
      </p:sp>
      <p:sp>
        <p:nvSpPr>
          <p:cNvPr id="6" name="Slide Number Placeholder 5"/>
          <p:cNvSpPr>
            <a:spLocks noGrp="1"/>
          </p:cNvSpPr>
          <p:nvPr>
            <p:ph type="sldNum" sz="quarter" idx="12"/>
          </p:nvPr>
        </p:nvSpPr>
        <p:spPr/>
        <p:txBody>
          <a:bodyPr/>
          <a:lstStyle/>
          <a:p>
            <a:pPr>
              <a:defRPr/>
            </a:pPr>
            <a:fld id="{C0EF9A9A-27A1-433D-97F6-D0C518D49EEE}" type="slidenum">
              <a:rPr lang="fr-FR" smtClean="0"/>
              <a:pPr>
                <a:defRPr/>
              </a:pPr>
              <a:t>‹N°›</a:t>
            </a:fld>
            <a:endParaRPr lang="fr-FR"/>
          </a:p>
        </p:txBody>
      </p:sp>
    </p:spTree>
    <p:extLst>
      <p:ext uri="{BB962C8B-B14F-4D97-AF65-F5344CB8AC3E}">
        <p14:creationId xmlns:p14="http://schemas.microsoft.com/office/powerpoint/2010/main" val="2523624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fr-FR"/>
              <a:t>Modifiez le style du titre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a:defRPr/>
            </a:pPr>
            <a:fld id="{95670FDF-28B2-4DD6-BB3D-08FFEE9A1D55}" type="datetime1">
              <a:rPr lang="fr-FR" smtClean="0"/>
              <a:t>29/11/2021</a:t>
            </a:fld>
            <a:endParaRPr lang="fr-FR"/>
          </a:p>
        </p:txBody>
      </p:sp>
      <p:sp>
        <p:nvSpPr>
          <p:cNvPr id="5" name="Footer Placeholder 4"/>
          <p:cNvSpPr>
            <a:spLocks noGrp="1"/>
          </p:cNvSpPr>
          <p:nvPr>
            <p:ph type="ftr" sz="quarter" idx="11"/>
          </p:nvPr>
        </p:nvSpPr>
        <p:spPr/>
        <p:txBody>
          <a:bodyPr/>
          <a:lstStyle/>
          <a:p>
            <a:pPr>
              <a:defRPr/>
            </a:pPr>
            <a:r>
              <a:rPr lang="en-US"/>
              <a:t>Formation Ms Excel - Mr EL HASANY</a:t>
            </a:r>
            <a:endParaRPr lang="fr-FR"/>
          </a:p>
        </p:txBody>
      </p:sp>
      <p:sp>
        <p:nvSpPr>
          <p:cNvPr id="6" name="Slide Number Placeholder 5"/>
          <p:cNvSpPr>
            <a:spLocks noGrp="1"/>
          </p:cNvSpPr>
          <p:nvPr>
            <p:ph type="sldNum" sz="quarter" idx="12"/>
          </p:nvPr>
        </p:nvSpPr>
        <p:spPr/>
        <p:txBody>
          <a:bodyPr/>
          <a:lstStyle/>
          <a:p>
            <a:pPr>
              <a:defRPr/>
            </a:pPr>
            <a:fld id="{5E965E6D-EA11-4F2D-909C-D21C6D38CC47}" type="slidenum">
              <a:rPr lang="fr-FR" smtClean="0"/>
              <a:pPr>
                <a:defRPr/>
              </a:pPr>
              <a:t>‹N°›</a:t>
            </a:fld>
            <a:endParaRPr lang="fr-FR"/>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4684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a:defRPr/>
            </a:pPr>
            <a:fld id="{BF96F5E4-E1C1-4002-870F-3FB08F382DCF}" type="datetime1">
              <a:rPr lang="fr-FR" smtClean="0"/>
              <a:t>29/11/2021</a:t>
            </a:fld>
            <a:endParaRPr lang="fr-FR"/>
          </a:p>
        </p:txBody>
      </p:sp>
      <p:sp>
        <p:nvSpPr>
          <p:cNvPr id="6" name="Footer Placeholder 5"/>
          <p:cNvSpPr>
            <a:spLocks noGrp="1"/>
          </p:cNvSpPr>
          <p:nvPr>
            <p:ph type="ftr" sz="quarter" idx="11"/>
          </p:nvPr>
        </p:nvSpPr>
        <p:spPr/>
        <p:txBody>
          <a:bodyPr/>
          <a:lstStyle/>
          <a:p>
            <a:pPr>
              <a:defRPr/>
            </a:pPr>
            <a:r>
              <a:rPr lang="en-US"/>
              <a:t>Formation Ms Excel - Mr EL HASANY</a:t>
            </a:r>
            <a:endParaRPr lang="fr-FR"/>
          </a:p>
        </p:txBody>
      </p:sp>
      <p:sp>
        <p:nvSpPr>
          <p:cNvPr id="7" name="Slide Number Placeholder 6"/>
          <p:cNvSpPr>
            <a:spLocks noGrp="1"/>
          </p:cNvSpPr>
          <p:nvPr>
            <p:ph type="sldNum" sz="quarter" idx="12"/>
          </p:nvPr>
        </p:nvSpPr>
        <p:spPr/>
        <p:txBody>
          <a:bodyPr/>
          <a:lstStyle/>
          <a:p>
            <a:pPr>
              <a:defRPr/>
            </a:pPr>
            <a:fld id="{F8BE737D-EE99-4638-AAE3-238108196E2F}" type="slidenum">
              <a:rPr lang="fr-FR" smtClean="0"/>
              <a:pPr>
                <a:defRPr/>
              </a:pPr>
              <a:t>‹N°›</a:t>
            </a:fld>
            <a:endParaRPr lang="fr-FR"/>
          </a:p>
        </p:txBody>
      </p:sp>
    </p:spTree>
    <p:extLst>
      <p:ext uri="{BB962C8B-B14F-4D97-AF65-F5344CB8AC3E}">
        <p14:creationId xmlns:p14="http://schemas.microsoft.com/office/powerpoint/2010/main" val="4220536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a:defRPr/>
            </a:pPr>
            <a:fld id="{B881006E-B3F1-4BB0-83DE-CD89D0FBAE7E}" type="datetime1">
              <a:rPr lang="fr-FR" smtClean="0"/>
              <a:t>29/11/2021</a:t>
            </a:fld>
            <a:endParaRPr lang="fr-FR"/>
          </a:p>
        </p:txBody>
      </p:sp>
      <p:sp>
        <p:nvSpPr>
          <p:cNvPr id="8" name="Footer Placeholder 7"/>
          <p:cNvSpPr>
            <a:spLocks noGrp="1"/>
          </p:cNvSpPr>
          <p:nvPr>
            <p:ph type="ftr" sz="quarter" idx="11"/>
          </p:nvPr>
        </p:nvSpPr>
        <p:spPr/>
        <p:txBody>
          <a:bodyPr/>
          <a:lstStyle/>
          <a:p>
            <a:pPr>
              <a:defRPr/>
            </a:pPr>
            <a:r>
              <a:rPr lang="en-US"/>
              <a:t>Formation Ms Excel - Mr EL HASANY</a:t>
            </a:r>
            <a:endParaRPr lang="fr-FR"/>
          </a:p>
        </p:txBody>
      </p:sp>
      <p:sp>
        <p:nvSpPr>
          <p:cNvPr id="9" name="Slide Number Placeholder 8"/>
          <p:cNvSpPr>
            <a:spLocks noGrp="1"/>
          </p:cNvSpPr>
          <p:nvPr>
            <p:ph type="sldNum" sz="quarter" idx="12"/>
          </p:nvPr>
        </p:nvSpPr>
        <p:spPr/>
        <p:txBody>
          <a:bodyPr/>
          <a:lstStyle/>
          <a:p>
            <a:pPr>
              <a:defRPr/>
            </a:pPr>
            <a:fld id="{65EF4821-2F7B-48B4-B1D2-476CFEA424E7}" type="slidenum">
              <a:rPr lang="fr-FR" smtClean="0"/>
              <a:pPr>
                <a:defRPr/>
              </a:pPr>
              <a:t>‹N°›</a:t>
            </a:fld>
            <a:endParaRPr lang="fr-FR"/>
          </a:p>
        </p:txBody>
      </p:sp>
    </p:spTree>
    <p:extLst>
      <p:ext uri="{BB962C8B-B14F-4D97-AF65-F5344CB8AC3E}">
        <p14:creationId xmlns:p14="http://schemas.microsoft.com/office/powerpoint/2010/main" val="154873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a:defRPr/>
            </a:pPr>
            <a:fld id="{59E38892-F157-4FF1-936A-DF21BB7FD563}" type="datetime1">
              <a:rPr lang="fr-FR" smtClean="0"/>
              <a:t>29/11/2021</a:t>
            </a:fld>
            <a:endParaRPr lang="fr-FR"/>
          </a:p>
        </p:txBody>
      </p:sp>
      <p:sp>
        <p:nvSpPr>
          <p:cNvPr id="4" name="Footer Placeholder 3"/>
          <p:cNvSpPr>
            <a:spLocks noGrp="1"/>
          </p:cNvSpPr>
          <p:nvPr>
            <p:ph type="ftr" sz="quarter" idx="11"/>
          </p:nvPr>
        </p:nvSpPr>
        <p:spPr/>
        <p:txBody>
          <a:bodyPr/>
          <a:lstStyle/>
          <a:p>
            <a:pPr>
              <a:defRPr/>
            </a:pPr>
            <a:r>
              <a:rPr lang="en-US"/>
              <a:t>Formation Ms Excel - Mr EL HASANY</a:t>
            </a:r>
            <a:endParaRPr lang="fr-FR"/>
          </a:p>
        </p:txBody>
      </p:sp>
      <p:sp>
        <p:nvSpPr>
          <p:cNvPr id="5" name="Slide Number Placeholder 4"/>
          <p:cNvSpPr>
            <a:spLocks noGrp="1"/>
          </p:cNvSpPr>
          <p:nvPr>
            <p:ph type="sldNum" sz="quarter" idx="12"/>
          </p:nvPr>
        </p:nvSpPr>
        <p:spPr/>
        <p:txBody>
          <a:bodyPr/>
          <a:lstStyle/>
          <a:p>
            <a:pPr>
              <a:defRPr/>
            </a:pPr>
            <a:fld id="{CAC9A6D1-F4E1-4206-AA99-280F9308D761}" type="slidenum">
              <a:rPr lang="fr-FR" smtClean="0"/>
              <a:pPr>
                <a:defRPr/>
              </a:pPr>
              <a:t>‹N°›</a:t>
            </a:fld>
            <a:endParaRPr lang="fr-FR"/>
          </a:p>
        </p:txBody>
      </p:sp>
    </p:spTree>
    <p:extLst>
      <p:ext uri="{BB962C8B-B14F-4D97-AF65-F5344CB8AC3E}">
        <p14:creationId xmlns:p14="http://schemas.microsoft.com/office/powerpoint/2010/main" val="355338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477E386-849F-4F35-AFF3-DC0EDE6AE10A}" type="datetime1">
              <a:rPr lang="fr-FR" smtClean="0"/>
              <a:t>29/11/2021</a:t>
            </a:fld>
            <a:endParaRPr lang="fr-FR"/>
          </a:p>
        </p:txBody>
      </p:sp>
      <p:sp>
        <p:nvSpPr>
          <p:cNvPr id="3" name="Footer Placeholder 2"/>
          <p:cNvSpPr>
            <a:spLocks noGrp="1"/>
          </p:cNvSpPr>
          <p:nvPr>
            <p:ph type="ftr" sz="quarter" idx="11"/>
          </p:nvPr>
        </p:nvSpPr>
        <p:spPr/>
        <p:txBody>
          <a:bodyPr/>
          <a:lstStyle/>
          <a:p>
            <a:pPr>
              <a:defRPr/>
            </a:pPr>
            <a:r>
              <a:rPr lang="en-US"/>
              <a:t>Formation Ms Excel - Mr EL HASANY</a:t>
            </a:r>
            <a:endParaRPr lang="fr-FR"/>
          </a:p>
        </p:txBody>
      </p:sp>
      <p:sp>
        <p:nvSpPr>
          <p:cNvPr id="4" name="Slide Number Placeholder 3"/>
          <p:cNvSpPr>
            <a:spLocks noGrp="1"/>
          </p:cNvSpPr>
          <p:nvPr>
            <p:ph type="sldNum" sz="quarter" idx="12"/>
          </p:nvPr>
        </p:nvSpPr>
        <p:spPr/>
        <p:txBody>
          <a:bodyPr/>
          <a:lstStyle/>
          <a:p>
            <a:pPr>
              <a:defRPr/>
            </a:pPr>
            <a:fld id="{018AD109-DB11-4270-B442-2305CFA340AE}" type="slidenum">
              <a:rPr lang="fr-FR" smtClean="0"/>
              <a:pPr>
                <a:defRPr/>
              </a:pPr>
              <a:t>‹N°›</a:t>
            </a:fld>
            <a:endParaRPr lang="fr-FR"/>
          </a:p>
        </p:txBody>
      </p:sp>
    </p:spTree>
    <p:extLst>
      <p:ext uri="{BB962C8B-B14F-4D97-AF65-F5344CB8AC3E}">
        <p14:creationId xmlns:p14="http://schemas.microsoft.com/office/powerpoint/2010/main" val="315286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r-FR"/>
              <a:t>Modifiez le style du titre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a:defRPr/>
            </a:pPr>
            <a:fld id="{D1737BFC-9649-475C-96B9-31C755FB3CD6}" type="datetime1">
              <a:rPr lang="fr-FR" smtClean="0"/>
              <a:t>29/11/2021</a:t>
            </a:fld>
            <a:endParaRPr lang="fr-FR"/>
          </a:p>
        </p:txBody>
      </p:sp>
      <p:sp>
        <p:nvSpPr>
          <p:cNvPr id="6" name="Footer Placeholder 5"/>
          <p:cNvSpPr>
            <a:spLocks noGrp="1"/>
          </p:cNvSpPr>
          <p:nvPr>
            <p:ph type="ftr" sz="quarter" idx="11"/>
          </p:nvPr>
        </p:nvSpPr>
        <p:spPr/>
        <p:txBody>
          <a:bodyPr/>
          <a:lstStyle/>
          <a:p>
            <a:pPr>
              <a:defRPr/>
            </a:pPr>
            <a:r>
              <a:rPr lang="en-US"/>
              <a:t>Formation Ms Excel - Mr EL HASANY</a:t>
            </a:r>
            <a:endParaRPr lang="fr-FR"/>
          </a:p>
        </p:txBody>
      </p:sp>
      <p:sp>
        <p:nvSpPr>
          <p:cNvPr id="7" name="Slide Number Placeholder 6"/>
          <p:cNvSpPr>
            <a:spLocks noGrp="1"/>
          </p:cNvSpPr>
          <p:nvPr>
            <p:ph type="sldNum" sz="quarter" idx="12"/>
          </p:nvPr>
        </p:nvSpPr>
        <p:spPr/>
        <p:txBody>
          <a:bodyPr/>
          <a:lstStyle/>
          <a:p>
            <a:pPr>
              <a:defRPr/>
            </a:pPr>
            <a:fld id="{11C4FF7F-BF68-486F-B47A-A5EC7AD2CE4D}" type="slidenum">
              <a:rPr lang="fr-FR" smtClean="0"/>
              <a:pPr>
                <a:defRPr/>
              </a:pPr>
              <a:t>‹N°›</a:t>
            </a:fld>
            <a:endParaRPr lang="fr-FR"/>
          </a:p>
        </p:txBody>
      </p:sp>
    </p:spTree>
    <p:extLst>
      <p:ext uri="{BB962C8B-B14F-4D97-AF65-F5344CB8AC3E}">
        <p14:creationId xmlns:p14="http://schemas.microsoft.com/office/powerpoint/2010/main" val="3011273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r-FR"/>
              <a:t>Modifiez le style du titre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a:defRPr/>
            </a:pPr>
            <a:fld id="{188363C5-9323-4680-BEC5-DFA9F0815737}" type="datetime1">
              <a:rPr lang="fr-FR" smtClean="0"/>
              <a:t>29/11/2021</a:t>
            </a:fld>
            <a:endParaRPr lang="fr-FR"/>
          </a:p>
        </p:txBody>
      </p:sp>
      <p:sp>
        <p:nvSpPr>
          <p:cNvPr id="6" name="Footer Placeholder 5"/>
          <p:cNvSpPr>
            <a:spLocks noGrp="1"/>
          </p:cNvSpPr>
          <p:nvPr>
            <p:ph type="ftr" sz="quarter" idx="11"/>
          </p:nvPr>
        </p:nvSpPr>
        <p:spPr/>
        <p:txBody>
          <a:bodyPr/>
          <a:lstStyle/>
          <a:p>
            <a:pPr>
              <a:defRPr/>
            </a:pPr>
            <a:r>
              <a:rPr lang="en-US"/>
              <a:t>Formation Ms Excel - Mr EL HASANY</a:t>
            </a:r>
            <a:endParaRPr lang="fr-FR"/>
          </a:p>
        </p:txBody>
      </p:sp>
      <p:sp>
        <p:nvSpPr>
          <p:cNvPr id="7" name="Slide Number Placeholder 6"/>
          <p:cNvSpPr>
            <a:spLocks noGrp="1"/>
          </p:cNvSpPr>
          <p:nvPr>
            <p:ph type="sldNum" sz="quarter" idx="12"/>
          </p:nvPr>
        </p:nvSpPr>
        <p:spPr/>
        <p:txBody>
          <a:bodyPr/>
          <a:lstStyle/>
          <a:p>
            <a:pPr>
              <a:defRPr/>
            </a:pPr>
            <a:fld id="{04F231E4-0A38-43C5-9370-B35E2BCE74C7}" type="slidenum">
              <a:rPr lang="fr-FR" smtClean="0"/>
              <a:pPr>
                <a:defRPr/>
              </a:pPr>
              <a:t>‹N°›</a:t>
            </a:fld>
            <a:endParaRPr lang="fr-FR"/>
          </a:p>
        </p:txBody>
      </p:sp>
    </p:spTree>
    <p:extLst>
      <p:ext uri="{BB962C8B-B14F-4D97-AF65-F5344CB8AC3E}">
        <p14:creationId xmlns:p14="http://schemas.microsoft.com/office/powerpoint/2010/main" val="381430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pPr>
              <a:defRPr/>
            </a:pPr>
            <a:fld id="{ED4A9100-B0E2-4D37-979A-B996FC1467ED}" type="datetime1">
              <a:rPr lang="fr-FR" smtClean="0"/>
              <a:t>29/11/2021</a:t>
            </a:fld>
            <a:endParaRPr lang="fr-F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pPr>
              <a:defRPr/>
            </a:pPr>
            <a:r>
              <a:rPr lang="en-US"/>
              <a:t>Formation Ms Excel - Mr EL HASANY</a:t>
            </a:r>
            <a:endParaRPr lang="fr-F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pPr>
              <a:defRPr/>
            </a:pPr>
            <a:fld id="{37412C4A-FB11-4355-80DD-3FCAB047D5C9}" type="slidenum">
              <a:rPr lang="fr-FR" smtClean="0"/>
              <a:pPr>
                <a:defRPr/>
              </a:pPr>
              <a:t>‹N°›</a:t>
            </a:fld>
            <a:endParaRPr lang="fr-FR"/>
          </a:p>
        </p:txBody>
      </p:sp>
    </p:spTree>
    <p:extLst>
      <p:ext uri="{BB962C8B-B14F-4D97-AF65-F5344CB8AC3E}">
        <p14:creationId xmlns:p14="http://schemas.microsoft.com/office/powerpoint/2010/main" val="3219540019"/>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4.png"/><Relationship Id="rId5" Type="http://schemas.openxmlformats.org/officeDocument/2006/relationships/image" Target="../media/image33.wmf"/><Relationship Id="rId4" Type="http://schemas.openxmlformats.org/officeDocument/2006/relationships/package" Target="../embeddings/Microsoft_Excel_Worksheet.xlsx"/></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gif"/><Relationship Id="rId14" Type="http://schemas.openxmlformats.org/officeDocument/2006/relationships/image" Target="../media/image1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E86996C6-B62A-4F25-A8F4-808DDD569672}"/>
              </a:ext>
            </a:extLst>
          </p:cNvPr>
          <p:cNvSpPr/>
          <p:nvPr/>
        </p:nvSpPr>
        <p:spPr>
          <a:xfrm>
            <a:off x="7548390" y="2476669"/>
            <a:ext cx="3732186" cy="4048675"/>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2000" dirty="0">
                <a:solidFill>
                  <a:schemeClr val="tx1"/>
                </a:solidFill>
              </a:rPr>
              <a:t>Réalisé par:</a:t>
            </a:r>
          </a:p>
          <a:p>
            <a:pPr algn="ctr">
              <a:lnSpc>
                <a:spcPct val="150000"/>
              </a:lnSpc>
            </a:pPr>
            <a:r>
              <a:rPr lang="fr-FR" sz="2000" dirty="0">
                <a:solidFill>
                  <a:schemeClr val="tx1"/>
                </a:solidFill>
              </a:rPr>
              <a:t> Mr Hasan EL HASANY</a:t>
            </a:r>
          </a:p>
          <a:p>
            <a:pPr algn="ctr">
              <a:lnSpc>
                <a:spcPct val="150000"/>
              </a:lnSpc>
            </a:pPr>
            <a:r>
              <a:rPr lang="fr-FR" sz="2000" dirty="0">
                <a:solidFill>
                  <a:schemeClr val="tx1"/>
                </a:solidFill>
              </a:rPr>
              <a:t>Général Manager  &amp; </a:t>
            </a:r>
          </a:p>
          <a:p>
            <a:pPr algn="ctr">
              <a:lnSpc>
                <a:spcPct val="150000"/>
              </a:lnSpc>
            </a:pPr>
            <a:r>
              <a:rPr lang="fr-FR" sz="2000" dirty="0">
                <a:solidFill>
                  <a:schemeClr val="tx1"/>
                </a:solidFill>
              </a:rPr>
              <a:t>Consultant Formateur Certifié:</a:t>
            </a:r>
          </a:p>
          <a:p>
            <a:pPr marL="742950" lvl="1" indent="-285750">
              <a:lnSpc>
                <a:spcPct val="150000"/>
              </a:lnSpc>
              <a:buFontTx/>
              <a:buChar char="-"/>
            </a:pPr>
            <a:r>
              <a:rPr lang="fr-FR" sz="2000" dirty="0">
                <a:solidFill>
                  <a:schemeClr val="tx1"/>
                </a:solidFill>
              </a:rPr>
              <a:t>Microsoft</a:t>
            </a:r>
          </a:p>
          <a:p>
            <a:pPr marL="742950" lvl="1" indent="-285750">
              <a:lnSpc>
                <a:spcPct val="150000"/>
              </a:lnSpc>
              <a:buFontTx/>
              <a:buChar char="-"/>
            </a:pPr>
            <a:r>
              <a:rPr lang="fr-FR" sz="2000" dirty="0">
                <a:solidFill>
                  <a:schemeClr val="tx1"/>
                </a:solidFill>
              </a:rPr>
              <a:t>Google</a:t>
            </a:r>
          </a:p>
          <a:p>
            <a:pPr marL="742950" lvl="1" indent="-285750">
              <a:lnSpc>
                <a:spcPct val="150000"/>
              </a:lnSpc>
              <a:buFontTx/>
              <a:buChar char="-"/>
            </a:pPr>
            <a:r>
              <a:rPr lang="fr-FR" sz="2000" dirty="0">
                <a:solidFill>
                  <a:schemeClr val="tx1"/>
                </a:solidFill>
              </a:rPr>
              <a:t>Facebook</a:t>
            </a:r>
          </a:p>
        </p:txBody>
      </p:sp>
      <p:pic>
        <p:nvPicPr>
          <p:cNvPr id="9" name="Image 8">
            <a:extLst>
              <a:ext uri="{FF2B5EF4-FFF2-40B4-BE49-F238E27FC236}">
                <a16:creationId xmlns:a16="http://schemas.microsoft.com/office/drawing/2014/main" id="{FA7BEB77-DF96-4789-B740-B61664DAFB1E}"/>
              </a:ext>
            </a:extLst>
          </p:cNvPr>
          <p:cNvPicPr>
            <a:picLocks noChangeAspect="1"/>
          </p:cNvPicPr>
          <p:nvPr/>
        </p:nvPicPr>
        <p:blipFill>
          <a:blip r:embed="rId2"/>
          <a:stretch>
            <a:fillRect/>
          </a:stretch>
        </p:blipFill>
        <p:spPr>
          <a:xfrm>
            <a:off x="1761179" y="2423809"/>
            <a:ext cx="5658482" cy="3885510"/>
          </a:xfrm>
          <a:prstGeom prst="rect">
            <a:avLst/>
          </a:prstGeom>
        </p:spPr>
      </p:pic>
      <p:sp>
        <p:nvSpPr>
          <p:cNvPr id="11" name="Titre 1">
            <a:extLst>
              <a:ext uri="{FF2B5EF4-FFF2-40B4-BE49-F238E27FC236}">
                <a16:creationId xmlns:a16="http://schemas.microsoft.com/office/drawing/2014/main" id="{98920221-97C6-4158-9792-76DDA11AF4BE}"/>
              </a:ext>
            </a:extLst>
          </p:cNvPr>
          <p:cNvSpPr>
            <a:spLocks noGrp="1"/>
          </p:cNvSpPr>
          <p:nvPr>
            <p:ph type="title"/>
          </p:nvPr>
        </p:nvSpPr>
        <p:spPr>
          <a:xfrm>
            <a:off x="3575720" y="1066364"/>
            <a:ext cx="5484251" cy="631844"/>
          </a:xfrm>
          <a:ln>
            <a:noFill/>
          </a:ln>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fr-FR" dirty="0">
                <a:solidFill>
                  <a:schemeClr val="accent1">
                    <a:lumMod val="60000"/>
                    <a:lumOff val="40000"/>
                  </a:schemeClr>
                </a:solidFill>
              </a:rPr>
              <a:t>FORMATION MS  EXCEL Perfectionnement</a:t>
            </a:r>
          </a:p>
        </p:txBody>
      </p:sp>
      <p:pic>
        <p:nvPicPr>
          <p:cNvPr id="3" name="Image 2">
            <a:extLst>
              <a:ext uri="{FF2B5EF4-FFF2-40B4-BE49-F238E27FC236}">
                <a16:creationId xmlns:a16="http://schemas.microsoft.com/office/drawing/2014/main" id="{E15ABE7A-E24B-4814-8079-F13710626226}"/>
              </a:ext>
            </a:extLst>
          </p:cNvPr>
          <p:cNvPicPr>
            <a:picLocks noChangeAspect="1"/>
          </p:cNvPicPr>
          <p:nvPr/>
        </p:nvPicPr>
        <p:blipFill rotWithShape="1">
          <a:blip r:embed="rId3">
            <a:extLst>
              <a:ext uri="{28A0092B-C50C-407E-A947-70E740481C1C}">
                <a14:useLocalDpi xmlns:a14="http://schemas.microsoft.com/office/drawing/2010/main" val="0"/>
              </a:ext>
            </a:extLst>
          </a:blip>
          <a:srcRect t="14250"/>
          <a:stretch/>
        </p:blipFill>
        <p:spPr>
          <a:xfrm>
            <a:off x="470871" y="389501"/>
            <a:ext cx="1793436" cy="1527331"/>
          </a:xfrm>
          <a:prstGeom prst="rect">
            <a:avLst/>
          </a:prstGeom>
        </p:spPr>
      </p:pic>
      <p:pic>
        <p:nvPicPr>
          <p:cNvPr id="6" name="Image 5">
            <a:extLst>
              <a:ext uri="{FF2B5EF4-FFF2-40B4-BE49-F238E27FC236}">
                <a16:creationId xmlns:a16="http://schemas.microsoft.com/office/drawing/2014/main" id="{E62202F6-652B-4F92-9A92-296EE03FFF02}"/>
              </a:ext>
            </a:extLst>
          </p:cNvPr>
          <p:cNvPicPr>
            <a:picLocks noChangeAspect="1"/>
          </p:cNvPicPr>
          <p:nvPr/>
        </p:nvPicPr>
        <p:blipFill rotWithShape="1">
          <a:blip r:embed="rId4">
            <a:extLst>
              <a:ext uri="{28A0092B-C50C-407E-A947-70E740481C1C}">
                <a14:useLocalDpi xmlns:a14="http://schemas.microsoft.com/office/drawing/2010/main" val="0"/>
              </a:ext>
            </a:extLst>
          </a:blip>
          <a:srcRect t="19469" b="25607"/>
          <a:stretch/>
        </p:blipFill>
        <p:spPr>
          <a:xfrm>
            <a:off x="9224985" y="376851"/>
            <a:ext cx="2510774" cy="1379026"/>
          </a:xfrm>
          <a:prstGeom prst="rect">
            <a:avLst/>
          </a:prstGeom>
        </p:spPr>
      </p:pic>
      <p:sp>
        <p:nvSpPr>
          <p:cNvPr id="7" name="Espace réservé du pied de page 6">
            <a:extLst>
              <a:ext uri="{FF2B5EF4-FFF2-40B4-BE49-F238E27FC236}">
                <a16:creationId xmlns:a16="http://schemas.microsoft.com/office/drawing/2014/main" id="{00294D53-D717-4C8D-94B2-79B6FEA404CA}"/>
              </a:ext>
            </a:extLst>
          </p:cNvPr>
          <p:cNvSpPr>
            <a:spLocks noGrp="1"/>
          </p:cNvSpPr>
          <p:nvPr>
            <p:ph type="ftr" sz="quarter" idx="11"/>
          </p:nvPr>
        </p:nvSpPr>
        <p:spPr/>
        <p:txBody>
          <a:bodyPr/>
          <a:lstStyle/>
          <a:p>
            <a:pPr>
              <a:defRPr/>
            </a:pPr>
            <a:r>
              <a:rPr lang="en-US"/>
              <a:t>Formation Ms Excel - Mr EL HASANY</a:t>
            </a:r>
            <a:endParaRPr lang="fr-FR"/>
          </a:p>
        </p:txBody>
      </p:sp>
      <p:sp>
        <p:nvSpPr>
          <p:cNvPr id="10" name="Espace réservé du numéro de diapositive 9">
            <a:extLst>
              <a:ext uri="{FF2B5EF4-FFF2-40B4-BE49-F238E27FC236}">
                <a16:creationId xmlns:a16="http://schemas.microsoft.com/office/drawing/2014/main" id="{E821FDAF-76FE-44E3-9428-426765425C09}"/>
              </a:ext>
            </a:extLst>
          </p:cNvPr>
          <p:cNvSpPr>
            <a:spLocks noGrp="1"/>
          </p:cNvSpPr>
          <p:nvPr>
            <p:ph type="sldNum" sz="quarter" idx="12"/>
          </p:nvPr>
        </p:nvSpPr>
        <p:spPr/>
        <p:txBody>
          <a:bodyPr/>
          <a:lstStyle/>
          <a:p>
            <a:pPr>
              <a:defRPr/>
            </a:pPr>
            <a:fld id="{C0EF9A9A-27A1-433D-97F6-D0C518D49EEE}" type="slidenum">
              <a:rPr lang="fr-FR" smtClean="0"/>
              <a:pPr>
                <a:defRPr/>
              </a:pPr>
              <a:t>1</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strips(down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fr-FR" dirty="0"/>
              <a:t>Introduction</a:t>
            </a:r>
          </a:p>
        </p:txBody>
      </p:sp>
      <p:sp>
        <p:nvSpPr>
          <p:cNvPr id="58371" name="Rectangle 3"/>
          <p:cNvSpPr>
            <a:spLocks noGrp="1" noChangeArrowheads="1"/>
          </p:cNvSpPr>
          <p:nvPr>
            <p:ph idx="1"/>
          </p:nvPr>
        </p:nvSpPr>
        <p:spPr>
          <a:xfrm>
            <a:off x="2137792" y="1981200"/>
            <a:ext cx="8206680" cy="2108200"/>
          </a:xfrm>
        </p:spPr>
        <p:txBody>
          <a:bodyPr>
            <a:normAutofit/>
          </a:bodyPr>
          <a:lstStyle/>
          <a:p>
            <a:pPr marL="274320" indent="-50800">
              <a:buClr>
                <a:schemeClr val="accent3"/>
              </a:buClr>
              <a:buNone/>
              <a:defRPr/>
            </a:pPr>
            <a:r>
              <a:rPr lang="fr-FR" b="1" dirty="0">
                <a:solidFill>
                  <a:srgbClr val="008000"/>
                </a:solidFill>
                <a:effectLst>
                  <a:outerShdw blurRad="38100" dist="38100" dir="2700000" algn="tl">
                    <a:srgbClr val="000000"/>
                  </a:outerShdw>
                </a:effectLst>
              </a:rPr>
              <a:t>EXCEL</a:t>
            </a:r>
            <a:r>
              <a:rPr lang="fr-FR" dirty="0"/>
              <a:t> est un logiciel de Microsoft permettant la création, la manipulation et l’édition de données organisées sous forme de tableaux.</a:t>
            </a:r>
          </a:p>
          <a:p>
            <a:pPr marL="274320" indent="-50800">
              <a:buClr>
                <a:schemeClr val="accent3"/>
              </a:buClr>
              <a:buNone/>
              <a:defRPr/>
            </a:pPr>
            <a:r>
              <a:rPr lang="fr-FR" dirty="0"/>
              <a:t>L’extension d’Excel: </a:t>
            </a:r>
            <a:r>
              <a:rPr lang="fr-FR" dirty="0" err="1"/>
              <a:t>xlsx</a:t>
            </a:r>
            <a:r>
              <a:rPr lang="fr-FR" dirty="0"/>
              <a:t> </a:t>
            </a:r>
          </a:p>
        </p:txBody>
      </p:sp>
      <p:sp>
        <p:nvSpPr>
          <p:cNvPr id="10" name="Espace réservé du pied de page 9"/>
          <p:cNvSpPr>
            <a:spLocks noGrp="1"/>
          </p:cNvSpPr>
          <p:nvPr>
            <p:ph type="ftr" sz="quarter" idx="11"/>
          </p:nvPr>
        </p:nvSpPr>
        <p:spPr/>
        <p:txBody>
          <a:bodyPr/>
          <a:lstStyle/>
          <a:p>
            <a:pPr algn="ctr">
              <a:defRPr/>
            </a:pPr>
            <a:r>
              <a:rPr lang="en-US" b="1"/>
              <a:t>Formation Ms Excel - Mr EL HASANY</a:t>
            </a:r>
            <a:endParaRPr lang="fr-FR" b="1" dirty="0"/>
          </a:p>
        </p:txBody>
      </p:sp>
      <p:pic>
        <p:nvPicPr>
          <p:cNvPr id="3" name="Image 2">
            <a:extLst>
              <a:ext uri="{FF2B5EF4-FFF2-40B4-BE49-F238E27FC236}">
                <a16:creationId xmlns:a16="http://schemas.microsoft.com/office/drawing/2014/main" id="{E4FBE3BE-C944-40C5-B22D-E78E08D8A3CD}"/>
              </a:ext>
            </a:extLst>
          </p:cNvPr>
          <p:cNvPicPr>
            <a:picLocks noChangeAspect="1"/>
          </p:cNvPicPr>
          <p:nvPr/>
        </p:nvPicPr>
        <p:blipFill>
          <a:blip r:embed="rId3"/>
          <a:stretch>
            <a:fillRect/>
          </a:stretch>
        </p:blipFill>
        <p:spPr>
          <a:xfrm>
            <a:off x="3431704" y="3441220"/>
            <a:ext cx="7076266" cy="2487750"/>
          </a:xfrm>
          <a:prstGeom prst="rect">
            <a:avLst/>
          </a:prstGeom>
        </p:spPr>
      </p:pic>
      <p:sp>
        <p:nvSpPr>
          <p:cNvPr id="2" name="Espace réservé du numéro de diapositive 1">
            <a:extLst>
              <a:ext uri="{FF2B5EF4-FFF2-40B4-BE49-F238E27FC236}">
                <a16:creationId xmlns:a16="http://schemas.microsoft.com/office/drawing/2014/main" id="{258C330C-6169-4E20-8C37-DBEFBFDEB986}"/>
              </a:ext>
            </a:extLst>
          </p:cNvPr>
          <p:cNvSpPr>
            <a:spLocks noGrp="1"/>
          </p:cNvSpPr>
          <p:nvPr>
            <p:ph type="sldNum" sz="quarter" idx="12"/>
          </p:nvPr>
        </p:nvSpPr>
        <p:spPr/>
        <p:txBody>
          <a:bodyPr/>
          <a:lstStyle/>
          <a:p>
            <a:pPr>
              <a:defRPr/>
            </a:pPr>
            <a:fld id="{C0EF9A9A-27A1-433D-97F6-D0C518D49EEE}" type="slidenum">
              <a:rPr lang="fr-FR" smtClean="0"/>
              <a:pPr>
                <a:defRPr/>
              </a:pPr>
              <a:t>10</a:t>
            </a:fld>
            <a:endParaRPr lang="fr-F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26"/>
          <p:cNvSpPr>
            <a:spLocks noGrp="1" noChangeArrowheads="1"/>
          </p:cNvSpPr>
          <p:nvPr>
            <p:ph type="title"/>
          </p:nvPr>
        </p:nvSpPr>
        <p:spPr>
          <a:xfrm>
            <a:off x="2135188" y="260350"/>
            <a:ext cx="7772400" cy="1143000"/>
          </a:xfrm>
        </p:spPr>
        <p:txBody>
          <a:bodyPr>
            <a:normAutofit/>
          </a:bodyPr>
          <a:lstStyle/>
          <a:p>
            <a:pPr algn="ctr">
              <a:defRPr/>
            </a:pPr>
            <a:r>
              <a:rPr lang="fr-FR" dirty="0"/>
              <a:t>Interface EXCEL 2016</a:t>
            </a:r>
          </a:p>
        </p:txBody>
      </p:sp>
      <p:sp>
        <p:nvSpPr>
          <p:cNvPr id="41" name="Espace réservé du pied de page 40"/>
          <p:cNvSpPr>
            <a:spLocks noGrp="1"/>
          </p:cNvSpPr>
          <p:nvPr>
            <p:ph type="ftr" sz="quarter" idx="11"/>
          </p:nvPr>
        </p:nvSpPr>
        <p:spPr/>
        <p:txBody>
          <a:bodyPr/>
          <a:lstStyle/>
          <a:p>
            <a:pPr>
              <a:defRPr/>
            </a:pPr>
            <a:r>
              <a:rPr lang="en-US"/>
              <a:t>Formation Ms Excel - Mr EL HASANY</a:t>
            </a:r>
            <a:endParaRPr lang="fr-FR"/>
          </a:p>
        </p:txBody>
      </p:sp>
      <p:pic>
        <p:nvPicPr>
          <p:cNvPr id="5" name="Image 4">
            <a:extLst>
              <a:ext uri="{FF2B5EF4-FFF2-40B4-BE49-F238E27FC236}">
                <a16:creationId xmlns:a16="http://schemas.microsoft.com/office/drawing/2014/main" id="{63888A07-A0B5-4C50-84B8-C060CF2AA78B}"/>
              </a:ext>
            </a:extLst>
          </p:cNvPr>
          <p:cNvPicPr>
            <a:picLocks noChangeAspect="1"/>
          </p:cNvPicPr>
          <p:nvPr/>
        </p:nvPicPr>
        <p:blipFill>
          <a:blip r:embed="rId2"/>
          <a:stretch>
            <a:fillRect/>
          </a:stretch>
        </p:blipFill>
        <p:spPr>
          <a:xfrm>
            <a:off x="1847529" y="2067976"/>
            <a:ext cx="8640959" cy="2441144"/>
          </a:xfrm>
          <a:prstGeom prst="rect">
            <a:avLst/>
          </a:prstGeom>
        </p:spPr>
      </p:pic>
      <p:sp>
        <p:nvSpPr>
          <p:cNvPr id="6" name="Rectangle 5">
            <a:extLst>
              <a:ext uri="{FF2B5EF4-FFF2-40B4-BE49-F238E27FC236}">
                <a16:creationId xmlns:a16="http://schemas.microsoft.com/office/drawing/2014/main" id="{B358FB4D-1667-4F85-B234-B5E76E9DA813}"/>
              </a:ext>
            </a:extLst>
          </p:cNvPr>
          <p:cNvSpPr/>
          <p:nvPr/>
        </p:nvSpPr>
        <p:spPr>
          <a:xfrm>
            <a:off x="1834922" y="1180584"/>
            <a:ext cx="2424541"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Ruban </a:t>
            </a:r>
          </a:p>
        </p:txBody>
      </p:sp>
      <p:sp>
        <p:nvSpPr>
          <p:cNvPr id="42" name="Rectangle 41">
            <a:extLst>
              <a:ext uri="{FF2B5EF4-FFF2-40B4-BE49-F238E27FC236}">
                <a16:creationId xmlns:a16="http://schemas.microsoft.com/office/drawing/2014/main" id="{C853566E-ACE0-43DA-B00B-3BE105BFFEDA}"/>
              </a:ext>
            </a:extLst>
          </p:cNvPr>
          <p:cNvSpPr/>
          <p:nvPr/>
        </p:nvSpPr>
        <p:spPr>
          <a:xfrm>
            <a:off x="7483048" y="1180584"/>
            <a:ext cx="2424541"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Onglet </a:t>
            </a:r>
          </a:p>
        </p:txBody>
      </p:sp>
      <p:sp>
        <p:nvSpPr>
          <p:cNvPr id="43" name="Rectangle 42">
            <a:extLst>
              <a:ext uri="{FF2B5EF4-FFF2-40B4-BE49-F238E27FC236}">
                <a16:creationId xmlns:a16="http://schemas.microsoft.com/office/drawing/2014/main" id="{EAE88ED5-EDD0-4382-9355-EBE556827026}"/>
              </a:ext>
            </a:extLst>
          </p:cNvPr>
          <p:cNvSpPr/>
          <p:nvPr/>
        </p:nvSpPr>
        <p:spPr>
          <a:xfrm>
            <a:off x="2783633" y="4637460"/>
            <a:ext cx="2424541"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Groupe</a:t>
            </a:r>
          </a:p>
        </p:txBody>
      </p:sp>
      <p:sp>
        <p:nvSpPr>
          <p:cNvPr id="44" name="Rectangle 43">
            <a:extLst>
              <a:ext uri="{FF2B5EF4-FFF2-40B4-BE49-F238E27FC236}">
                <a16:creationId xmlns:a16="http://schemas.microsoft.com/office/drawing/2014/main" id="{D42350DE-0C87-45B9-A104-96E9DFE8CB0B}"/>
              </a:ext>
            </a:extLst>
          </p:cNvPr>
          <p:cNvSpPr/>
          <p:nvPr/>
        </p:nvSpPr>
        <p:spPr>
          <a:xfrm>
            <a:off x="6811922" y="4637460"/>
            <a:ext cx="2424541"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Icônes </a:t>
            </a:r>
          </a:p>
        </p:txBody>
      </p:sp>
      <p:cxnSp>
        <p:nvCxnSpPr>
          <p:cNvPr id="8" name="Connecteur droit avec flèche 7">
            <a:extLst>
              <a:ext uri="{FF2B5EF4-FFF2-40B4-BE49-F238E27FC236}">
                <a16:creationId xmlns:a16="http://schemas.microsoft.com/office/drawing/2014/main" id="{25318C30-15C0-40EC-854E-47987D8B3851}"/>
              </a:ext>
            </a:extLst>
          </p:cNvPr>
          <p:cNvCxnSpPr>
            <a:stCxn id="6" idx="2"/>
          </p:cNvCxnSpPr>
          <p:nvPr/>
        </p:nvCxnSpPr>
        <p:spPr>
          <a:xfrm>
            <a:off x="3047192" y="1900664"/>
            <a:ext cx="456520" cy="448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a:extLst>
              <a:ext uri="{FF2B5EF4-FFF2-40B4-BE49-F238E27FC236}">
                <a16:creationId xmlns:a16="http://schemas.microsoft.com/office/drawing/2014/main" id="{8C0C0460-F716-4165-8063-0EF520E32F50}"/>
              </a:ext>
            </a:extLst>
          </p:cNvPr>
          <p:cNvCxnSpPr>
            <a:cxnSpLocks/>
          </p:cNvCxnSpPr>
          <p:nvPr/>
        </p:nvCxnSpPr>
        <p:spPr>
          <a:xfrm flipH="1">
            <a:off x="6396290" y="1807882"/>
            <a:ext cx="1226042" cy="793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Connecteur droit avec flèche 48">
            <a:extLst>
              <a:ext uri="{FF2B5EF4-FFF2-40B4-BE49-F238E27FC236}">
                <a16:creationId xmlns:a16="http://schemas.microsoft.com/office/drawing/2014/main" id="{BA394799-10D1-43E6-B07E-7EEC3D3DE66B}"/>
              </a:ext>
            </a:extLst>
          </p:cNvPr>
          <p:cNvCxnSpPr>
            <a:cxnSpLocks/>
          </p:cNvCxnSpPr>
          <p:nvPr/>
        </p:nvCxnSpPr>
        <p:spPr>
          <a:xfrm flipV="1">
            <a:off x="3995902" y="3615374"/>
            <a:ext cx="587930" cy="996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a:extLst>
              <a:ext uri="{FF2B5EF4-FFF2-40B4-BE49-F238E27FC236}">
                <a16:creationId xmlns:a16="http://schemas.microsoft.com/office/drawing/2014/main" id="{D0ACC341-D8A1-41C1-A5AE-CB65CAD4A7EE}"/>
              </a:ext>
            </a:extLst>
          </p:cNvPr>
          <p:cNvCxnSpPr>
            <a:cxnSpLocks/>
          </p:cNvCxnSpPr>
          <p:nvPr/>
        </p:nvCxnSpPr>
        <p:spPr>
          <a:xfrm flipH="1" flipV="1">
            <a:off x="5808753" y="3288549"/>
            <a:ext cx="1175077" cy="1381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a:extLst>
              <a:ext uri="{FF2B5EF4-FFF2-40B4-BE49-F238E27FC236}">
                <a16:creationId xmlns:a16="http://schemas.microsoft.com/office/drawing/2014/main" id="{B6173649-B648-4DBC-8398-9D8B1675A9FF}"/>
              </a:ext>
            </a:extLst>
          </p:cNvPr>
          <p:cNvSpPr>
            <a:spLocks noGrp="1"/>
          </p:cNvSpPr>
          <p:nvPr>
            <p:ph type="sldNum" sz="quarter" idx="12"/>
          </p:nvPr>
        </p:nvSpPr>
        <p:spPr/>
        <p:txBody>
          <a:bodyPr/>
          <a:lstStyle/>
          <a:p>
            <a:pPr>
              <a:defRPr/>
            </a:pPr>
            <a:fld id="{C0EF9A9A-27A1-433D-97F6-D0C518D49EEE}" type="slidenum">
              <a:rPr lang="fr-FR" smtClean="0"/>
              <a:pPr>
                <a:defRPr/>
              </a:pPr>
              <a:t>11</a:t>
            </a:fld>
            <a:endParaRPr lang="fr-F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4040" y="260350"/>
            <a:ext cx="7772400" cy="1143000"/>
          </a:xfrm>
        </p:spPr>
        <p:txBody>
          <a:bodyPr>
            <a:normAutofit fontScale="90000"/>
          </a:bodyPr>
          <a:lstStyle/>
          <a:p>
            <a:pPr algn="ctr" eaLnBrk="1" hangingPunct="1"/>
            <a:r>
              <a:rPr lang="fr-FR" dirty="0"/>
              <a:t>Notion de classeur quel avantage!</a:t>
            </a:r>
          </a:p>
        </p:txBody>
      </p:sp>
      <p:sp>
        <p:nvSpPr>
          <p:cNvPr id="62467" name="Rectangle 3"/>
          <p:cNvSpPr>
            <a:spLocks noGrp="1" noChangeArrowheads="1"/>
          </p:cNvSpPr>
          <p:nvPr>
            <p:ph idx="1"/>
          </p:nvPr>
        </p:nvSpPr>
        <p:spPr>
          <a:xfrm>
            <a:off x="1847528" y="2132856"/>
            <a:ext cx="8486080" cy="4114800"/>
          </a:xfrm>
        </p:spPr>
        <p:txBody>
          <a:bodyPr>
            <a:normAutofit/>
          </a:bodyPr>
          <a:lstStyle/>
          <a:p>
            <a:pPr marL="292100" indent="239713" algn="just">
              <a:buClr>
                <a:schemeClr val="accent3"/>
              </a:buClr>
              <a:buNone/>
              <a:defRPr/>
            </a:pPr>
            <a:r>
              <a:rPr lang="fr-FR" sz="2800" dirty="0"/>
              <a:t>Dans </a:t>
            </a:r>
            <a:r>
              <a:rPr lang="fr-FR" sz="2800" b="1" dirty="0">
                <a:solidFill>
                  <a:srgbClr val="008000"/>
                </a:solidFill>
                <a:effectLst>
                  <a:outerShdw blurRad="38100" dist="38100" dir="2700000" algn="tl">
                    <a:srgbClr val="000000"/>
                  </a:outerShdw>
                </a:effectLst>
              </a:rPr>
              <a:t>Microsoft Excel</a:t>
            </a:r>
            <a:r>
              <a:rPr lang="fr-FR" sz="2800" dirty="0"/>
              <a:t>, un </a:t>
            </a:r>
            <a:r>
              <a:rPr lang="fr-FR" sz="2800" i="1" dirty="0"/>
              <a:t>classeur</a:t>
            </a:r>
            <a:r>
              <a:rPr lang="fr-FR" sz="2800" dirty="0"/>
              <a:t> est le fichier dans lequel vous travaillez et stockez vos données.</a:t>
            </a:r>
          </a:p>
          <a:p>
            <a:pPr marL="292100" indent="239713" algn="just">
              <a:buClr>
                <a:schemeClr val="accent3"/>
              </a:buClr>
              <a:buNone/>
              <a:defRPr/>
            </a:pPr>
            <a:r>
              <a:rPr lang="fr-FR" sz="2800" dirty="0"/>
              <a:t>Chaque classeur peut contenir de nombreuses feuilles.</a:t>
            </a:r>
          </a:p>
          <a:p>
            <a:pPr marL="292100" indent="239713" algn="just">
              <a:buClr>
                <a:schemeClr val="accent3"/>
              </a:buClr>
              <a:buNone/>
              <a:defRPr/>
            </a:pPr>
            <a:r>
              <a:rPr lang="fr-FR" sz="2800" dirty="0"/>
              <a:t>Vous pouvez organiser différentes sortes d'informations au sein d'un même fichier.</a:t>
            </a:r>
            <a:endParaRPr lang="fr-FR" sz="3200" dirty="0"/>
          </a:p>
          <a:p>
            <a:pPr marL="292100" indent="239713" algn="just">
              <a:buClr>
                <a:schemeClr val="accent3"/>
              </a:buClr>
              <a:buFont typeface="Wingdings 2"/>
              <a:buChar char=""/>
              <a:defRPr/>
            </a:pPr>
            <a:endParaRPr lang="fr-FR" sz="2800" dirty="0"/>
          </a:p>
        </p:txBody>
      </p:sp>
      <p:sp>
        <p:nvSpPr>
          <p:cNvPr id="9" name="Espace réservé du pied de page 8"/>
          <p:cNvSpPr>
            <a:spLocks noGrp="1"/>
          </p:cNvSpPr>
          <p:nvPr>
            <p:ph type="ftr" sz="quarter" idx="11"/>
          </p:nvPr>
        </p:nvSpPr>
        <p:spPr/>
        <p:txBody>
          <a:bodyPr/>
          <a:lstStyle/>
          <a:p>
            <a:pPr>
              <a:defRPr/>
            </a:pPr>
            <a:r>
              <a:rPr lang="en-US"/>
              <a:t>Formation Ms Excel - Mr EL HASANY</a:t>
            </a:r>
            <a:endParaRPr lang="fr-FR"/>
          </a:p>
        </p:txBody>
      </p:sp>
      <p:sp>
        <p:nvSpPr>
          <p:cNvPr id="2" name="Espace réservé du numéro de diapositive 1">
            <a:extLst>
              <a:ext uri="{FF2B5EF4-FFF2-40B4-BE49-F238E27FC236}">
                <a16:creationId xmlns:a16="http://schemas.microsoft.com/office/drawing/2014/main" id="{3A0C258C-1312-4905-B6AE-B0D18453E48E}"/>
              </a:ext>
            </a:extLst>
          </p:cNvPr>
          <p:cNvSpPr>
            <a:spLocks noGrp="1"/>
          </p:cNvSpPr>
          <p:nvPr>
            <p:ph type="sldNum" sz="quarter" idx="12"/>
          </p:nvPr>
        </p:nvSpPr>
        <p:spPr/>
        <p:txBody>
          <a:bodyPr/>
          <a:lstStyle/>
          <a:p>
            <a:pPr>
              <a:defRPr/>
            </a:pPr>
            <a:fld id="{C0EF9A9A-27A1-433D-97F6-D0C518D49EEE}" type="slidenum">
              <a:rPr lang="fr-FR" smtClean="0"/>
              <a:pPr>
                <a:defRPr/>
              </a:pPr>
              <a:t>12</a:t>
            </a:fld>
            <a:endParaRPr lang="fr-F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992313" y="260351"/>
            <a:ext cx="7772400" cy="1152525"/>
          </a:xfrm>
        </p:spPr>
        <p:txBody>
          <a:bodyPr>
            <a:normAutofit fontScale="90000"/>
          </a:bodyPr>
          <a:lstStyle/>
          <a:p>
            <a:pPr algn="ctr">
              <a:defRPr/>
            </a:pPr>
            <a:r>
              <a:rPr lang="fr-FR" dirty="0"/>
              <a:t>Exécution d ’un calcul et Accélérée la saisie</a:t>
            </a:r>
          </a:p>
        </p:txBody>
      </p:sp>
      <p:sp>
        <p:nvSpPr>
          <p:cNvPr id="10" name="Espace réservé du pied de page 9"/>
          <p:cNvSpPr>
            <a:spLocks noGrp="1"/>
          </p:cNvSpPr>
          <p:nvPr>
            <p:ph type="ftr" sz="quarter" idx="11"/>
          </p:nvPr>
        </p:nvSpPr>
        <p:spPr/>
        <p:txBody>
          <a:bodyPr/>
          <a:lstStyle/>
          <a:p>
            <a:pPr>
              <a:defRPr/>
            </a:pPr>
            <a:r>
              <a:rPr lang="en-US"/>
              <a:t>Formation Ms Excel - Mr EL HASANY</a:t>
            </a:r>
            <a:endParaRPr lang="fr-FR" dirty="0"/>
          </a:p>
        </p:txBody>
      </p:sp>
      <p:sp>
        <p:nvSpPr>
          <p:cNvPr id="12294" name="Rectangle 3"/>
          <p:cNvSpPr>
            <a:spLocks noChangeArrowheads="1"/>
          </p:cNvSpPr>
          <p:nvPr/>
        </p:nvSpPr>
        <p:spPr bwMode="auto">
          <a:xfrm>
            <a:off x="1739256" y="1435100"/>
            <a:ext cx="5076825" cy="1849438"/>
          </a:xfrm>
          <a:prstGeom prst="rect">
            <a:avLst/>
          </a:prstGeom>
          <a:solidFill>
            <a:schemeClr val="bg1">
              <a:lumMod val="85000"/>
            </a:schemeClr>
          </a:solidFill>
          <a:ln w="28575">
            <a:solidFill>
              <a:schemeClr val="accent1"/>
            </a:solidFill>
            <a:miter lim="800000"/>
            <a:headEnd/>
            <a:tailEnd/>
          </a:ln>
        </p:spPr>
        <p:txBody>
          <a:bodyPr/>
          <a:lstStyle/>
          <a:p>
            <a:pPr marL="88900" lvl="2" indent="177800" algn="just">
              <a:spcBef>
                <a:spcPct val="20000"/>
              </a:spcBef>
              <a:buClr>
                <a:schemeClr val="accent1"/>
              </a:buClr>
              <a:buSzPct val="60000"/>
              <a:tabLst>
                <a:tab pos="2286000" algn="l"/>
              </a:tabLst>
              <a:defRPr/>
            </a:pPr>
            <a:r>
              <a:rPr lang="fr-FR" dirty="0"/>
              <a:t>Pour répéter une formule dans plusieurs cellules adjacentes, cliquez sur la partie inférieure droite de la cellule contenant la formule et faites glisser le curseur :</a:t>
            </a:r>
            <a:endParaRPr lang="fr-FR" sz="2000" dirty="0"/>
          </a:p>
          <a:p>
            <a:pPr marL="1187450" lvl="2" indent="-228600">
              <a:spcBef>
                <a:spcPct val="20000"/>
              </a:spcBef>
              <a:buClr>
                <a:schemeClr val="accent1"/>
              </a:buClr>
              <a:buSzPct val="60000"/>
              <a:tabLst>
                <a:tab pos="2286000" algn="l"/>
              </a:tabLst>
              <a:defRPr/>
            </a:pPr>
            <a:endParaRPr lang="fr-FR" sz="2000" dirty="0"/>
          </a:p>
        </p:txBody>
      </p:sp>
      <p:pic>
        <p:nvPicPr>
          <p:cNvPr id="15367" name="Picture 10"/>
          <p:cNvPicPr>
            <a:picLocks noChangeAspect="1" noChangeArrowheads="1"/>
          </p:cNvPicPr>
          <p:nvPr/>
        </p:nvPicPr>
        <p:blipFill>
          <a:blip r:embed="rId2" cstate="print"/>
          <a:srcRect/>
          <a:stretch>
            <a:fillRect/>
          </a:stretch>
        </p:blipFill>
        <p:spPr bwMode="auto">
          <a:xfrm>
            <a:off x="7470776" y="1447801"/>
            <a:ext cx="2657475" cy="2125663"/>
          </a:xfrm>
          <a:prstGeom prst="rect">
            <a:avLst/>
          </a:prstGeom>
          <a:noFill/>
          <a:ln w="28575">
            <a:noFill/>
            <a:miter lim="800000"/>
            <a:headEnd type="none" w="sm" len="sm"/>
            <a:tailEnd type="none" w="sm" len="sm"/>
          </a:ln>
        </p:spPr>
      </p:pic>
      <p:pic>
        <p:nvPicPr>
          <p:cNvPr id="15368" name="Picture 9"/>
          <p:cNvPicPr>
            <a:picLocks noChangeAspect="1" noChangeArrowheads="1"/>
          </p:cNvPicPr>
          <p:nvPr/>
        </p:nvPicPr>
        <p:blipFill>
          <a:blip r:embed="rId3" cstate="print"/>
          <a:srcRect/>
          <a:stretch>
            <a:fillRect/>
          </a:stretch>
        </p:blipFill>
        <p:spPr bwMode="auto">
          <a:xfrm>
            <a:off x="1703388" y="4121151"/>
            <a:ext cx="2381250" cy="1971675"/>
          </a:xfrm>
          <a:prstGeom prst="rect">
            <a:avLst/>
          </a:prstGeom>
          <a:noFill/>
          <a:ln w="28575">
            <a:noFill/>
            <a:miter lim="800000"/>
            <a:headEnd type="none" w="sm" len="sm"/>
            <a:tailEnd type="none" w="sm" len="sm"/>
          </a:ln>
        </p:spPr>
      </p:pic>
      <p:sp>
        <p:nvSpPr>
          <p:cNvPr id="11" name="Rectangle 10"/>
          <p:cNvSpPr/>
          <p:nvPr/>
        </p:nvSpPr>
        <p:spPr>
          <a:xfrm>
            <a:off x="4656138" y="4076700"/>
            <a:ext cx="5795962" cy="194468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fr-FR" dirty="0">
                <a:solidFill>
                  <a:schemeClr val="tx1"/>
                </a:solidFill>
                <a:latin typeface="Times New Roman" pitchFamily="18" charset="0"/>
                <a:cs typeface="Times New Roman" pitchFamily="18" charset="0"/>
              </a:rPr>
              <a:t>   Pour recopier une série de donnée il suffit de sélectionner les deux premières valeurs puis cliquez sur la partie inférieure droite de la sélection  contenant la série et faites glisser le curseur :</a:t>
            </a:r>
          </a:p>
        </p:txBody>
      </p:sp>
      <p:sp>
        <p:nvSpPr>
          <p:cNvPr id="2" name="Espace réservé du numéro de diapositive 1">
            <a:extLst>
              <a:ext uri="{FF2B5EF4-FFF2-40B4-BE49-F238E27FC236}">
                <a16:creationId xmlns:a16="http://schemas.microsoft.com/office/drawing/2014/main" id="{0A6F0032-C89A-4998-915E-B7C5D8AF29D6}"/>
              </a:ext>
            </a:extLst>
          </p:cNvPr>
          <p:cNvSpPr>
            <a:spLocks noGrp="1"/>
          </p:cNvSpPr>
          <p:nvPr>
            <p:ph type="sldNum" sz="quarter" idx="12"/>
          </p:nvPr>
        </p:nvSpPr>
        <p:spPr/>
        <p:txBody>
          <a:bodyPr/>
          <a:lstStyle/>
          <a:p>
            <a:pPr>
              <a:defRPr/>
            </a:pPr>
            <a:fld id="{C0EF9A9A-27A1-433D-97F6-D0C518D49EEE}" type="slidenum">
              <a:rPr lang="fr-FR" smtClean="0"/>
              <a:pPr>
                <a:defRPr/>
              </a:pPr>
              <a:t>13</a:t>
            </a:fld>
            <a:endParaRPr lang="fr-F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063750" y="0"/>
            <a:ext cx="7772400" cy="1143000"/>
          </a:xfrm>
        </p:spPr>
        <p:txBody>
          <a:bodyPr/>
          <a:lstStyle/>
          <a:p>
            <a:pPr algn="ctr" eaLnBrk="1" hangingPunct="1"/>
            <a:r>
              <a:rPr lang="fr-FR" dirty="0"/>
              <a:t>Masquer des colonnes ... </a:t>
            </a:r>
          </a:p>
        </p:txBody>
      </p:sp>
      <p:sp>
        <p:nvSpPr>
          <p:cNvPr id="16387" name="Rectangle 3"/>
          <p:cNvSpPr>
            <a:spLocks noGrp="1" noChangeArrowheads="1"/>
          </p:cNvSpPr>
          <p:nvPr>
            <p:ph idx="1"/>
          </p:nvPr>
        </p:nvSpPr>
        <p:spPr>
          <a:xfrm>
            <a:off x="2222500" y="1282700"/>
            <a:ext cx="8089900" cy="2908300"/>
          </a:xfrm>
        </p:spPr>
        <p:txBody>
          <a:bodyPr/>
          <a:lstStyle/>
          <a:p>
            <a:pPr marL="0" indent="0">
              <a:spcBef>
                <a:spcPts val="500"/>
              </a:spcBef>
              <a:spcAft>
                <a:spcPts val="500"/>
              </a:spcAft>
              <a:buNone/>
            </a:pPr>
            <a:r>
              <a:rPr lang="fr-FR" sz="2800" dirty="0"/>
              <a:t>Certaines lignes et colonnes, ne servent que à la mise en œuvre de calculs intermédiaires du tableau.</a:t>
            </a:r>
          </a:p>
          <a:p>
            <a:pPr marL="0" indent="0">
              <a:spcBef>
                <a:spcPts val="500"/>
              </a:spcBef>
              <a:spcAft>
                <a:spcPts val="500"/>
              </a:spcAft>
              <a:buNone/>
            </a:pPr>
            <a:r>
              <a:rPr lang="fr-FR" sz="2800" dirty="0"/>
              <a:t>Leur affichage n’étant pas indispensable il est possible  de cacher ces lignes et colonnes.</a:t>
            </a:r>
            <a:r>
              <a:rPr lang="fr-FR" dirty="0"/>
              <a:t> </a:t>
            </a:r>
          </a:p>
          <a:p>
            <a:pPr marL="0" indent="0">
              <a:buNone/>
            </a:pPr>
            <a:endParaRPr lang="fr-FR" dirty="0"/>
          </a:p>
        </p:txBody>
      </p:sp>
      <p:sp>
        <p:nvSpPr>
          <p:cNvPr id="11" name="Espace réservé du pied de page 10"/>
          <p:cNvSpPr>
            <a:spLocks noGrp="1"/>
          </p:cNvSpPr>
          <p:nvPr>
            <p:ph type="ftr" sz="quarter" idx="11"/>
          </p:nvPr>
        </p:nvSpPr>
        <p:spPr/>
        <p:txBody>
          <a:bodyPr/>
          <a:lstStyle/>
          <a:p>
            <a:pPr>
              <a:defRPr/>
            </a:pPr>
            <a:r>
              <a:rPr lang="en-US"/>
              <a:t>Formation Ms Excel - Mr EL HASANY</a:t>
            </a:r>
            <a:endParaRPr lang="fr-FR"/>
          </a:p>
        </p:txBody>
      </p:sp>
      <p:pic>
        <p:nvPicPr>
          <p:cNvPr id="16391" name="Picture 14"/>
          <p:cNvPicPr>
            <a:picLocks noChangeAspect="1" noChangeArrowheads="1"/>
          </p:cNvPicPr>
          <p:nvPr/>
        </p:nvPicPr>
        <p:blipFill>
          <a:blip r:embed="rId2" cstate="print"/>
          <a:srcRect/>
          <a:stretch>
            <a:fillRect/>
          </a:stretch>
        </p:blipFill>
        <p:spPr bwMode="auto">
          <a:xfrm>
            <a:off x="4224338" y="3213100"/>
            <a:ext cx="2552700" cy="2884488"/>
          </a:xfrm>
          <a:prstGeom prst="rect">
            <a:avLst/>
          </a:prstGeom>
          <a:noFill/>
          <a:ln w="28575">
            <a:noFill/>
            <a:miter lim="800000"/>
            <a:headEnd type="none" w="sm" len="sm"/>
            <a:tailEnd type="none" w="sm" len="sm"/>
          </a:ln>
        </p:spPr>
      </p:pic>
      <p:pic>
        <p:nvPicPr>
          <p:cNvPr id="16392" name="Picture 15"/>
          <p:cNvPicPr>
            <a:picLocks noChangeAspect="1" noChangeArrowheads="1"/>
          </p:cNvPicPr>
          <p:nvPr/>
        </p:nvPicPr>
        <p:blipFill>
          <a:blip r:embed="rId3" cstate="print"/>
          <a:srcRect/>
          <a:stretch>
            <a:fillRect/>
          </a:stretch>
        </p:blipFill>
        <p:spPr bwMode="auto">
          <a:xfrm>
            <a:off x="7608889" y="3141663"/>
            <a:ext cx="2505075" cy="2932112"/>
          </a:xfrm>
          <a:prstGeom prst="rect">
            <a:avLst/>
          </a:prstGeom>
          <a:noFill/>
          <a:ln w="28575">
            <a:noFill/>
            <a:miter lim="800000"/>
            <a:headEnd type="none" w="sm" len="sm"/>
            <a:tailEnd type="none" w="sm" len="sm"/>
          </a:ln>
        </p:spPr>
      </p:pic>
      <p:sp>
        <p:nvSpPr>
          <p:cNvPr id="2" name="Espace réservé du numéro de diapositive 1">
            <a:extLst>
              <a:ext uri="{FF2B5EF4-FFF2-40B4-BE49-F238E27FC236}">
                <a16:creationId xmlns:a16="http://schemas.microsoft.com/office/drawing/2014/main" id="{40EBA8A8-D6BB-4CD6-BB57-51C673C4482E}"/>
              </a:ext>
            </a:extLst>
          </p:cNvPr>
          <p:cNvSpPr>
            <a:spLocks noGrp="1"/>
          </p:cNvSpPr>
          <p:nvPr>
            <p:ph type="sldNum" sz="quarter" idx="12"/>
          </p:nvPr>
        </p:nvSpPr>
        <p:spPr/>
        <p:txBody>
          <a:bodyPr/>
          <a:lstStyle/>
          <a:p>
            <a:pPr>
              <a:defRPr/>
            </a:pPr>
            <a:fld id="{C0EF9A9A-27A1-433D-97F6-D0C518D49EEE}" type="slidenum">
              <a:rPr lang="fr-FR" smtClean="0"/>
              <a:pPr>
                <a:defRPr/>
              </a:pPr>
              <a:t>14</a:t>
            </a:fld>
            <a:endParaRPr lang="fr-F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917700" y="125413"/>
            <a:ext cx="7772400" cy="639762"/>
          </a:xfrm>
        </p:spPr>
        <p:txBody>
          <a:bodyPr>
            <a:normAutofit fontScale="90000"/>
          </a:bodyPr>
          <a:lstStyle/>
          <a:p>
            <a:pPr>
              <a:defRPr/>
            </a:pPr>
            <a:r>
              <a:rPr lang="fr-FR" dirty="0"/>
              <a:t>  Insertions et suppressions</a:t>
            </a:r>
          </a:p>
        </p:txBody>
      </p:sp>
      <p:sp>
        <p:nvSpPr>
          <p:cNvPr id="17411" name="Rectangle 3"/>
          <p:cNvSpPr>
            <a:spLocks noGrp="1" noChangeArrowheads="1"/>
          </p:cNvSpPr>
          <p:nvPr>
            <p:ph idx="1"/>
          </p:nvPr>
        </p:nvSpPr>
        <p:spPr>
          <a:xfrm>
            <a:off x="1524000" y="1052513"/>
            <a:ext cx="4427538" cy="2305050"/>
          </a:xfrm>
        </p:spPr>
        <p:txBody>
          <a:bodyPr/>
          <a:lstStyle/>
          <a:p>
            <a:pPr marL="88900" indent="88900" algn="just">
              <a:buNone/>
            </a:pPr>
            <a:r>
              <a:rPr lang="fr-FR" sz="2800"/>
              <a:t> Pour supprimer des cellules sectionnez les cellules puis cliquer droite&gt;&gt;cochez la case convenant.</a:t>
            </a:r>
            <a:endParaRPr lang="fr-FR"/>
          </a:p>
        </p:txBody>
      </p:sp>
      <p:sp>
        <p:nvSpPr>
          <p:cNvPr id="15" name="Espace réservé du pied de page 14"/>
          <p:cNvSpPr>
            <a:spLocks noGrp="1"/>
          </p:cNvSpPr>
          <p:nvPr>
            <p:ph type="ftr" sz="quarter" idx="11"/>
          </p:nvPr>
        </p:nvSpPr>
        <p:spPr/>
        <p:txBody>
          <a:bodyPr/>
          <a:lstStyle/>
          <a:p>
            <a:pPr>
              <a:defRPr/>
            </a:pPr>
            <a:r>
              <a:rPr lang="en-US"/>
              <a:t>Formation Ms Excel - Mr EL HASANY</a:t>
            </a:r>
            <a:endParaRPr lang="fr-FR"/>
          </a:p>
        </p:txBody>
      </p:sp>
      <p:pic>
        <p:nvPicPr>
          <p:cNvPr id="17415" name="Picture 11"/>
          <p:cNvPicPr>
            <a:picLocks noChangeAspect="1" noChangeArrowheads="1"/>
          </p:cNvPicPr>
          <p:nvPr/>
        </p:nvPicPr>
        <p:blipFill>
          <a:blip r:embed="rId2" cstate="print"/>
          <a:srcRect/>
          <a:stretch>
            <a:fillRect/>
          </a:stretch>
        </p:blipFill>
        <p:spPr bwMode="auto">
          <a:xfrm>
            <a:off x="1847851" y="2852738"/>
            <a:ext cx="2333625" cy="3067050"/>
          </a:xfrm>
          <a:prstGeom prst="rect">
            <a:avLst/>
          </a:prstGeom>
          <a:noFill/>
          <a:ln w="28575">
            <a:noFill/>
            <a:miter lim="800000"/>
            <a:headEnd type="none" w="sm" len="sm"/>
            <a:tailEnd type="none" w="sm" len="sm"/>
          </a:ln>
        </p:spPr>
      </p:pic>
      <p:sp>
        <p:nvSpPr>
          <p:cNvPr id="14" name="Rectangle 3"/>
          <p:cNvSpPr txBox="1">
            <a:spLocks noChangeArrowheads="1"/>
          </p:cNvSpPr>
          <p:nvPr/>
        </p:nvSpPr>
        <p:spPr bwMode="auto">
          <a:xfrm>
            <a:off x="4440239" y="4724401"/>
            <a:ext cx="5976937" cy="1647825"/>
          </a:xfrm>
          <a:prstGeom prst="rect">
            <a:avLst/>
          </a:prstGeom>
          <a:noFill/>
          <a:ln w="9525">
            <a:noFill/>
            <a:miter lim="800000"/>
            <a:headEnd/>
            <a:tailEnd/>
          </a:ln>
          <a:effectLst/>
        </p:spPr>
        <p:txBody>
          <a:bodyPr/>
          <a:lstStyle/>
          <a:p>
            <a:pPr marL="342900" indent="-342900" algn="ctr">
              <a:spcBef>
                <a:spcPct val="20000"/>
              </a:spcBef>
              <a:buClr>
                <a:schemeClr val="accent2"/>
              </a:buClr>
              <a:buSzPct val="80000"/>
              <a:defRPr/>
            </a:pPr>
            <a:r>
              <a:rPr lang="fr-FR" sz="2800" kern="0" dirty="0"/>
              <a:t>	Pour Incérer des cellules sectionnez une cellule puis cliquer droite&gt;&gt; Incérer &gt;&gt;cochez la case convenant.</a:t>
            </a:r>
            <a:endParaRPr lang="fr-FR" sz="3200" kern="0" dirty="0"/>
          </a:p>
        </p:txBody>
      </p:sp>
      <p:sp>
        <p:nvSpPr>
          <p:cNvPr id="17417" name="Éclair 24"/>
          <p:cNvSpPr>
            <a:spLocks noChangeArrowheads="1"/>
          </p:cNvSpPr>
          <p:nvPr/>
        </p:nvSpPr>
        <p:spPr bwMode="auto">
          <a:xfrm rot="3375853">
            <a:off x="4723607" y="2240757"/>
            <a:ext cx="352425" cy="2090738"/>
          </a:xfrm>
          <a:prstGeom prst="lightningBolt">
            <a:avLst/>
          </a:prstGeom>
          <a:solidFill>
            <a:schemeClr val="accent1"/>
          </a:solidFill>
          <a:ln w="28575" algn="ctr">
            <a:solidFill>
              <a:schemeClr val="tx1"/>
            </a:solidFill>
            <a:round/>
            <a:headEnd type="oval" w="sm" len="sm"/>
            <a:tailEnd type="oval" w="sm" len="sm"/>
          </a:ln>
        </p:spPr>
        <p:txBody>
          <a:bodyPr wrap="none"/>
          <a:lstStyle/>
          <a:p>
            <a:endParaRPr lang="fr-FR"/>
          </a:p>
        </p:txBody>
      </p:sp>
      <p:pic>
        <p:nvPicPr>
          <p:cNvPr id="17418" name="Picture 12"/>
          <p:cNvPicPr>
            <a:picLocks noChangeAspect="1" noChangeArrowheads="1"/>
          </p:cNvPicPr>
          <p:nvPr/>
        </p:nvPicPr>
        <p:blipFill>
          <a:blip r:embed="rId3" cstate="print"/>
          <a:srcRect/>
          <a:stretch>
            <a:fillRect/>
          </a:stretch>
        </p:blipFill>
        <p:spPr bwMode="auto">
          <a:xfrm>
            <a:off x="6311901" y="1196975"/>
            <a:ext cx="2371725" cy="3398838"/>
          </a:xfrm>
          <a:prstGeom prst="rect">
            <a:avLst/>
          </a:prstGeom>
          <a:noFill/>
          <a:ln w="28575">
            <a:noFill/>
            <a:miter lim="800000"/>
            <a:headEnd type="none" w="sm" len="sm"/>
            <a:tailEnd type="none" w="sm" len="sm"/>
          </a:ln>
        </p:spPr>
      </p:pic>
      <p:sp>
        <p:nvSpPr>
          <p:cNvPr id="17419" name="Éclair 26"/>
          <p:cNvSpPr>
            <a:spLocks noChangeArrowheads="1"/>
          </p:cNvSpPr>
          <p:nvPr/>
        </p:nvSpPr>
        <p:spPr bwMode="auto">
          <a:xfrm rot="9766391">
            <a:off x="8888414" y="2219325"/>
            <a:ext cx="352425" cy="2090738"/>
          </a:xfrm>
          <a:prstGeom prst="lightningBolt">
            <a:avLst/>
          </a:prstGeom>
          <a:solidFill>
            <a:schemeClr val="accent1"/>
          </a:solidFill>
          <a:ln w="28575" algn="ctr">
            <a:solidFill>
              <a:schemeClr val="tx1"/>
            </a:solidFill>
            <a:round/>
            <a:headEnd type="oval" w="sm" len="sm"/>
            <a:tailEnd type="oval" w="sm" len="sm"/>
          </a:ln>
        </p:spPr>
        <p:txBody>
          <a:bodyPr wrap="none"/>
          <a:lstStyle/>
          <a:p>
            <a:endParaRPr lang="fr-FR"/>
          </a:p>
        </p:txBody>
      </p:sp>
      <p:sp>
        <p:nvSpPr>
          <p:cNvPr id="2" name="Espace réservé du numéro de diapositive 1">
            <a:extLst>
              <a:ext uri="{FF2B5EF4-FFF2-40B4-BE49-F238E27FC236}">
                <a16:creationId xmlns:a16="http://schemas.microsoft.com/office/drawing/2014/main" id="{89778BBB-C4E8-4290-A775-919F71A17E45}"/>
              </a:ext>
            </a:extLst>
          </p:cNvPr>
          <p:cNvSpPr>
            <a:spLocks noGrp="1"/>
          </p:cNvSpPr>
          <p:nvPr>
            <p:ph type="sldNum" sz="quarter" idx="12"/>
          </p:nvPr>
        </p:nvSpPr>
        <p:spPr/>
        <p:txBody>
          <a:bodyPr/>
          <a:lstStyle/>
          <a:p>
            <a:pPr>
              <a:defRPr/>
            </a:pPr>
            <a:fld id="{C0EF9A9A-27A1-433D-97F6-D0C518D49EEE}" type="slidenum">
              <a:rPr lang="fr-FR" smtClean="0"/>
              <a:pPr>
                <a:defRPr/>
              </a:pPr>
              <a:t>15</a:t>
            </a:fld>
            <a:endParaRPr lang="fr-F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11388" y="188914"/>
            <a:ext cx="7772400" cy="638175"/>
          </a:xfrm>
        </p:spPr>
        <p:txBody>
          <a:bodyPr>
            <a:normAutofit fontScale="90000"/>
          </a:bodyPr>
          <a:lstStyle/>
          <a:p>
            <a:pPr algn="ctr">
              <a:defRPr/>
            </a:pPr>
            <a:r>
              <a:rPr lang="fr-FR" dirty="0"/>
              <a:t>Faire des commentaires...</a:t>
            </a:r>
            <a:endParaRPr lang="fr-FR" dirty="0">
              <a:solidFill>
                <a:schemeClr val="tx1"/>
              </a:solidFill>
            </a:endParaRPr>
          </a:p>
        </p:txBody>
      </p:sp>
      <p:sp>
        <p:nvSpPr>
          <p:cNvPr id="15363" name="Rectangle 7"/>
          <p:cNvSpPr>
            <a:spLocks noGrp="1" noChangeArrowheads="1"/>
          </p:cNvSpPr>
          <p:nvPr>
            <p:ph idx="1"/>
          </p:nvPr>
        </p:nvSpPr>
        <p:spPr>
          <a:xfrm>
            <a:off x="1524000" y="981075"/>
            <a:ext cx="9144000" cy="1752600"/>
          </a:xfrm>
        </p:spPr>
        <p:txBody>
          <a:bodyPr>
            <a:normAutofit lnSpcReduction="10000"/>
          </a:bodyPr>
          <a:lstStyle/>
          <a:p>
            <a:pPr marL="274320" indent="-274320">
              <a:spcBef>
                <a:spcPts val="500"/>
              </a:spcBef>
              <a:spcAft>
                <a:spcPts val="500"/>
              </a:spcAft>
              <a:buClr>
                <a:schemeClr val="accent3"/>
              </a:buClr>
              <a:buFont typeface="Wingdings 2"/>
              <a:buChar char=""/>
              <a:defRPr/>
            </a:pPr>
            <a:r>
              <a:rPr lang="fr-FR" sz="2800"/>
              <a:t>Avec la barre d'outils </a:t>
            </a:r>
            <a:r>
              <a:rPr lang="fr-FR" sz="2800" b="1" i="1"/>
              <a:t>Révision</a:t>
            </a:r>
            <a:r>
              <a:rPr lang="fr-FR" sz="2800"/>
              <a:t>, vous pouvez insérer des commentaires. Si un commentaire existe déjà pour une cellule,  vous pouvez effectuer des modifications.</a:t>
            </a:r>
          </a:p>
          <a:p>
            <a:pPr marL="274320" indent="-274320">
              <a:spcBef>
                <a:spcPts val="500"/>
              </a:spcBef>
              <a:spcAft>
                <a:spcPts val="500"/>
              </a:spcAft>
              <a:buClr>
                <a:schemeClr val="accent3"/>
              </a:buClr>
              <a:buFont typeface="Wingdings 2"/>
              <a:buChar char=""/>
              <a:defRPr/>
            </a:pPr>
            <a:r>
              <a:rPr lang="fr-FR" sz="2800"/>
              <a:t>Vous pouvez masquer un ou plusieurs commentaires…</a:t>
            </a:r>
            <a:endParaRPr lang="fr-FR"/>
          </a:p>
          <a:p>
            <a:pPr marL="274320" indent="-274320">
              <a:spcBef>
                <a:spcPts val="500"/>
              </a:spcBef>
              <a:spcAft>
                <a:spcPts val="500"/>
              </a:spcAft>
              <a:buClr>
                <a:schemeClr val="accent3"/>
              </a:buClr>
              <a:buFont typeface="Wingdings 2"/>
              <a:buChar char=""/>
              <a:defRPr/>
            </a:pPr>
            <a:endParaRPr lang="fr-FR"/>
          </a:p>
          <a:p>
            <a:pPr marL="274320" indent="-274320">
              <a:spcBef>
                <a:spcPts val="500"/>
              </a:spcBef>
              <a:spcAft>
                <a:spcPts val="500"/>
              </a:spcAft>
              <a:buClr>
                <a:schemeClr val="accent3"/>
              </a:buClr>
              <a:buNone/>
              <a:defRPr/>
            </a:pPr>
            <a:endParaRPr lang="fr-FR"/>
          </a:p>
          <a:p>
            <a:pPr marL="274320" indent="-274320">
              <a:spcBef>
                <a:spcPts val="500"/>
              </a:spcBef>
              <a:spcAft>
                <a:spcPts val="500"/>
              </a:spcAft>
              <a:buClr>
                <a:schemeClr val="accent3"/>
              </a:buClr>
              <a:buNone/>
              <a:defRPr/>
            </a:pPr>
            <a:endParaRPr lang="fr-FR" sz="2800"/>
          </a:p>
        </p:txBody>
      </p:sp>
      <p:sp>
        <p:nvSpPr>
          <p:cNvPr id="10" name="Espace réservé du pied de page 9"/>
          <p:cNvSpPr>
            <a:spLocks noGrp="1"/>
          </p:cNvSpPr>
          <p:nvPr>
            <p:ph type="ftr" sz="quarter" idx="11"/>
          </p:nvPr>
        </p:nvSpPr>
        <p:spPr/>
        <p:txBody>
          <a:bodyPr/>
          <a:lstStyle/>
          <a:p>
            <a:pPr>
              <a:defRPr/>
            </a:pPr>
            <a:r>
              <a:rPr lang="en-US"/>
              <a:t>Formation Ms Excel - Mr EL HASANY</a:t>
            </a:r>
            <a:endParaRPr lang="fr-FR"/>
          </a:p>
        </p:txBody>
      </p:sp>
      <p:pic>
        <p:nvPicPr>
          <p:cNvPr id="18439" name="Picture 9"/>
          <p:cNvPicPr>
            <a:picLocks noChangeAspect="1" noChangeArrowheads="1"/>
          </p:cNvPicPr>
          <p:nvPr/>
        </p:nvPicPr>
        <p:blipFill>
          <a:blip r:embed="rId2" cstate="print"/>
          <a:srcRect/>
          <a:stretch>
            <a:fillRect/>
          </a:stretch>
        </p:blipFill>
        <p:spPr bwMode="auto">
          <a:xfrm>
            <a:off x="2136775" y="3500439"/>
            <a:ext cx="7920038" cy="2098675"/>
          </a:xfrm>
          <a:prstGeom prst="rect">
            <a:avLst/>
          </a:prstGeom>
          <a:noFill/>
          <a:ln w="28575">
            <a:noFill/>
            <a:miter lim="800000"/>
            <a:headEnd type="none" w="sm" len="sm"/>
            <a:tailEnd type="none" w="sm" len="sm"/>
          </a:ln>
        </p:spPr>
      </p:pic>
      <p:sp>
        <p:nvSpPr>
          <p:cNvPr id="2" name="Espace réservé du numéro de diapositive 1">
            <a:extLst>
              <a:ext uri="{FF2B5EF4-FFF2-40B4-BE49-F238E27FC236}">
                <a16:creationId xmlns:a16="http://schemas.microsoft.com/office/drawing/2014/main" id="{854104D5-A0DE-439F-AF05-DC7A7DE9322F}"/>
              </a:ext>
            </a:extLst>
          </p:cNvPr>
          <p:cNvSpPr>
            <a:spLocks noGrp="1"/>
          </p:cNvSpPr>
          <p:nvPr>
            <p:ph type="sldNum" sz="quarter" idx="12"/>
          </p:nvPr>
        </p:nvSpPr>
        <p:spPr/>
        <p:txBody>
          <a:bodyPr/>
          <a:lstStyle/>
          <a:p>
            <a:pPr>
              <a:defRPr/>
            </a:pPr>
            <a:fld id="{C0EF9A9A-27A1-433D-97F6-D0C518D49EEE}" type="slidenum">
              <a:rPr lang="fr-FR" smtClean="0"/>
              <a:pPr>
                <a:defRPr/>
              </a:pPr>
              <a:t>16</a:t>
            </a:fld>
            <a:endParaRPr lang="fr-F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2032000" y="1"/>
            <a:ext cx="7772400" cy="1052736"/>
          </a:xfrm>
        </p:spPr>
        <p:txBody>
          <a:bodyPr>
            <a:normAutofit fontScale="90000"/>
          </a:bodyPr>
          <a:lstStyle/>
          <a:p>
            <a:pPr algn="ctr">
              <a:defRPr/>
            </a:pPr>
            <a:r>
              <a:rPr lang="fr-FR" dirty="0"/>
              <a:t>Initiation et Exécution d’un calcul</a:t>
            </a:r>
          </a:p>
        </p:txBody>
      </p:sp>
      <p:sp>
        <p:nvSpPr>
          <p:cNvPr id="9" name="Espace réservé du pied de page 8"/>
          <p:cNvSpPr>
            <a:spLocks noGrp="1"/>
          </p:cNvSpPr>
          <p:nvPr>
            <p:ph type="ftr" sz="quarter" idx="11"/>
          </p:nvPr>
        </p:nvSpPr>
        <p:spPr/>
        <p:txBody>
          <a:bodyPr/>
          <a:lstStyle/>
          <a:p>
            <a:pPr>
              <a:defRPr/>
            </a:pPr>
            <a:r>
              <a:rPr lang="en-US"/>
              <a:t>Formation Ms Excel - Mr EL HASANY</a:t>
            </a:r>
            <a:endParaRPr lang="fr-FR"/>
          </a:p>
        </p:txBody>
      </p:sp>
      <p:sp>
        <p:nvSpPr>
          <p:cNvPr id="2055" name="Rectangle 3"/>
          <p:cNvSpPr>
            <a:spLocks noChangeArrowheads="1"/>
          </p:cNvSpPr>
          <p:nvPr/>
        </p:nvSpPr>
        <p:spPr bwMode="auto">
          <a:xfrm>
            <a:off x="1130300" y="1697980"/>
            <a:ext cx="9156700" cy="4179292"/>
          </a:xfrm>
          <a:prstGeom prst="rect">
            <a:avLst/>
          </a:prstGeom>
          <a:noFill/>
          <a:ln w="9525">
            <a:noFill/>
            <a:miter lim="800000"/>
            <a:headEnd/>
            <a:tailEnd/>
          </a:ln>
        </p:spPr>
        <p:txBody>
          <a:bodyPr/>
          <a:lstStyle/>
          <a:p>
            <a:pPr marL="1187450" lvl="2" indent="-228600" algn="just">
              <a:spcBef>
                <a:spcPct val="20000"/>
              </a:spcBef>
              <a:buClr>
                <a:schemeClr val="accent1"/>
              </a:buClr>
              <a:buSzPct val="60000"/>
              <a:buFont typeface="Symbol" pitchFamily="18" charset="2"/>
              <a:buChar char="·"/>
            </a:pPr>
            <a:r>
              <a:rPr lang="fr-FR" sz="2800" b="1" dirty="0"/>
              <a:t>Cliquez sur la cellule dans laquelle vous souhaitez voir apparaître le résultat.</a:t>
            </a:r>
          </a:p>
          <a:p>
            <a:pPr marL="1187450" lvl="2" indent="-228600" algn="just">
              <a:spcBef>
                <a:spcPct val="20000"/>
              </a:spcBef>
              <a:buClr>
                <a:schemeClr val="accent1"/>
              </a:buClr>
              <a:buSzPct val="60000"/>
              <a:buFont typeface="Symbol" pitchFamily="18" charset="2"/>
              <a:buChar char="·"/>
            </a:pPr>
            <a:r>
              <a:rPr lang="fr-FR" sz="2800" b="1" dirty="0"/>
              <a:t>Dans la barre de formule cliquez sur = . Cette barre permet de saisir ou modifier les valeurs ou les formules des cellules. </a:t>
            </a:r>
          </a:p>
          <a:p>
            <a:pPr marL="1187450" lvl="2" indent="-228600" algn="just">
              <a:spcBef>
                <a:spcPct val="20000"/>
              </a:spcBef>
              <a:buClr>
                <a:schemeClr val="accent1"/>
              </a:buClr>
              <a:buSzPct val="60000"/>
              <a:buFont typeface="Symbol" pitchFamily="18" charset="2"/>
              <a:buChar char="·"/>
            </a:pPr>
            <a:r>
              <a:rPr lang="fr-FR" sz="2800" b="1" dirty="0"/>
              <a:t>Pour faire référence au contenu d'une cellule, cliquez sur la cellule correspondante ou saisissez les références de la cellule.</a:t>
            </a:r>
            <a:endParaRPr lang="fr-FR" sz="2800" b="1" dirty="0">
              <a:solidFill>
                <a:schemeClr val="hlink"/>
              </a:solidFill>
            </a:endParaRPr>
          </a:p>
          <a:p>
            <a:pPr algn="just">
              <a:spcBef>
                <a:spcPct val="20000"/>
              </a:spcBef>
              <a:buClr>
                <a:schemeClr val="accent2"/>
              </a:buClr>
              <a:buSzPct val="80000"/>
              <a:buFont typeface="Wingdings" pitchFamily="2" charset="2"/>
              <a:buChar char="l"/>
            </a:pPr>
            <a:endParaRPr lang="fr-FR" sz="2800" b="1" dirty="0"/>
          </a:p>
          <a:p>
            <a:pPr>
              <a:spcBef>
                <a:spcPct val="20000"/>
              </a:spcBef>
              <a:buClr>
                <a:schemeClr val="accent2"/>
              </a:buClr>
              <a:buSzPct val="80000"/>
              <a:buFont typeface="Wingdings" pitchFamily="2" charset="2"/>
              <a:buNone/>
            </a:pPr>
            <a:endParaRPr lang="fr-FR" sz="3600" b="1" dirty="0"/>
          </a:p>
        </p:txBody>
      </p:sp>
      <p:sp>
        <p:nvSpPr>
          <p:cNvPr id="10" name="Rectangle 2">
            <a:extLst>
              <a:ext uri="{FF2B5EF4-FFF2-40B4-BE49-F238E27FC236}">
                <a16:creationId xmlns:a16="http://schemas.microsoft.com/office/drawing/2014/main" id="{C90B862E-C257-4469-86F7-9188F44271A9}"/>
              </a:ext>
            </a:extLst>
          </p:cNvPr>
          <p:cNvSpPr txBox="1">
            <a:spLocks noChangeArrowheads="1"/>
          </p:cNvSpPr>
          <p:nvPr/>
        </p:nvSpPr>
        <p:spPr>
          <a:xfrm>
            <a:off x="3071664" y="1012317"/>
            <a:ext cx="7772400" cy="67821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algn="ctr">
              <a:defRPr/>
            </a:pPr>
            <a:r>
              <a:rPr lang="fr-FR"/>
              <a:t>Exemple Journal de Paye </a:t>
            </a:r>
            <a:endParaRPr lang="fr-FR" dirty="0"/>
          </a:p>
        </p:txBody>
      </p:sp>
      <p:sp>
        <p:nvSpPr>
          <p:cNvPr id="2" name="Espace réservé du numéro de diapositive 1">
            <a:extLst>
              <a:ext uri="{FF2B5EF4-FFF2-40B4-BE49-F238E27FC236}">
                <a16:creationId xmlns:a16="http://schemas.microsoft.com/office/drawing/2014/main" id="{15C0C8DA-D0FD-4E52-890E-3D6377D7B221}"/>
              </a:ext>
            </a:extLst>
          </p:cNvPr>
          <p:cNvSpPr>
            <a:spLocks noGrp="1"/>
          </p:cNvSpPr>
          <p:nvPr>
            <p:ph type="sldNum" sz="quarter" idx="12"/>
          </p:nvPr>
        </p:nvSpPr>
        <p:spPr/>
        <p:txBody>
          <a:bodyPr/>
          <a:lstStyle/>
          <a:p>
            <a:pPr>
              <a:defRPr/>
            </a:pPr>
            <a:fld id="{C0EF9A9A-27A1-433D-97F6-D0C518D49EEE}" type="slidenum">
              <a:rPr lang="fr-FR" smtClean="0"/>
              <a:pPr>
                <a:defRPr/>
              </a:pPr>
              <a:t>17</a:t>
            </a:fld>
            <a:endParaRPr lang="fr-F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774825" y="188913"/>
            <a:ext cx="8229600" cy="1143000"/>
          </a:xfrm>
        </p:spPr>
        <p:txBody>
          <a:bodyPr/>
          <a:lstStyle/>
          <a:p>
            <a:pPr algn="ctr" eaLnBrk="1" hangingPunct="1"/>
            <a:r>
              <a:rPr lang="fr-FR"/>
              <a:t>Opérations arithmétiques </a:t>
            </a:r>
          </a:p>
        </p:txBody>
      </p:sp>
      <p:sp>
        <p:nvSpPr>
          <p:cNvPr id="11" name="Espace réservé du pied de page 10"/>
          <p:cNvSpPr>
            <a:spLocks noGrp="1"/>
          </p:cNvSpPr>
          <p:nvPr>
            <p:ph type="ftr" sz="quarter" idx="11"/>
          </p:nvPr>
        </p:nvSpPr>
        <p:spPr/>
        <p:txBody>
          <a:bodyPr/>
          <a:lstStyle/>
          <a:p>
            <a:pPr>
              <a:defRPr/>
            </a:pPr>
            <a:r>
              <a:rPr lang="en-US"/>
              <a:t>Formation Ms Excel - Mr EL HASANY</a:t>
            </a:r>
            <a:endParaRPr lang="fr-FR"/>
          </a:p>
        </p:txBody>
      </p:sp>
      <p:sp>
        <p:nvSpPr>
          <p:cNvPr id="19462" name="Rectangle 4"/>
          <p:cNvSpPr>
            <a:spLocks noChangeArrowheads="1"/>
          </p:cNvSpPr>
          <p:nvPr/>
        </p:nvSpPr>
        <p:spPr bwMode="auto">
          <a:xfrm>
            <a:off x="2247900" y="1803400"/>
            <a:ext cx="7772400" cy="4114800"/>
          </a:xfrm>
          <a:prstGeom prst="rect">
            <a:avLst/>
          </a:prstGeom>
          <a:noFill/>
          <a:ln w="9525">
            <a:noFill/>
            <a:miter lim="800000"/>
            <a:headEnd/>
            <a:tailEnd/>
          </a:ln>
        </p:spPr>
        <p:txBody>
          <a:bodyPr/>
          <a:lstStyle/>
          <a:p>
            <a:pPr marL="292100" indent="-292100">
              <a:spcBef>
                <a:spcPct val="20000"/>
              </a:spcBef>
              <a:buClr>
                <a:schemeClr val="accent2"/>
              </a:buClr>
              <a:buSzPct val="80000"/>
              <a:buFont typeface="Wingdings" pitchFamily="2" charset="2"/>
              <a:buChar char="l"/>
            </a:pPr>
            <a:r>
              <a:rPr lang="fr-FR" sz="2800" b="1" dirty="0"/>
              <a:t>Pour effectuer des opérations arithmétiques simples ou calculer des expressions mathématiques dans une feuille Excel, utiliser le champ "=" (Formule).</a:t>
            </a:r>
          </a:p>
          <a:p>
            <a:pPr marL="292100" indent="-292100">
              <a:spcBef>
                <a:spcPct val="20000"/>
              </a:spcBef>
              <a:buClr>
                <a:schemeClr val="accent2"/>
              </a:buClr>
              <a:buSzPct val="80000"/>
              <a:buFont typeface="Wingdings" pitchFamily="2" charset="2"/>
              <a:buChar char="l"/>
            </a:pPr>
            <a:r>
              <a:rPr lang="fr-FR" sz="2800" b="1" dirty="0"/>
              <a:t>Vous pouvez utiliser ce champ avec des références à des cellules.</a:t>
            </a:r>
            <a:endParaRPr lang="fr-FR" sz="3200" b="1" dirty="0"/>
          </a:p>
        </p:txBody>
      </p:sp>
      <p:pic>
        <p:nvPicPr>
          <p:cNvPr id="2" name="Image 1">
            <a:extLst>
              <a:ext uri="{FF2B5EF4-FFF2-40B4-BE49-F238E27FC236}">
                <a16:creationId xmlns:a16="http://schemas.microsoft.com/office/drawing/2014/main" id="{FD2A934C-E7F8-4AAA-899E-E388270F3932}"/>
              </a:ext>
            </a:extLst>
          </p:cNvPr>
          <p:cNvPicPr>
            <a:picLocks noChangeAspect="1"/>
          </p:cNvPicPr>
          <p:nvPr/>
        </p:nvPicPr>
        <p:blipFill>
          <a:blip r:embed="rId2"/>
          <a:stretch>
            <a:fillRect/>
          </a:stretch>
        </p:blipFill>
        <p:spPr>
          <a:xfrm>
            <a:off x="5375920" y="5446713"/>
            <a:ext cx="4114800" cy="942975"/>
          </a:xfrm>
          <a:prstGeom prst="rect">
            <a:avLst/>
          </a:prstGeom>
        </p:spPr>
      </p:pic>
      <p:sp>
        <p:nvSpPr>
          <p:cNvPr id="12" name="Line 14">
            <a:extLst>
              <a:ext uri="{FF2B5EF4-FFF2-40B4-BE49-F238E27FC236}">
                <a16:creationId xmlns:a16="http://schemas.microsoft.com/office/drawing/2014/main" id="{FC424579-6ED2-4189-BDD2-C192BF070361}"/>
              </a:ext>
            </a:extLst>
          </p:cNvPr>
          <p:cNvSpPr>
            <a:spLocks noChangeShapeType="1"/>
          </p:cNvSpPr>
          <p:nvPr/>
        </p:nvSpPr>
        <p:spPr bwMode="auto">
          <a:xfrm flipH="1">
            <a:off x="7236172" y="3294856"/>
            <a:ext cx="1308100" cy="2438400"/>
          </a:xfrm>
          <a:prstGeom prst="line">
            <a:avLst/>
          </a:prstGeom>
          <a:noFill/>
          <a:ln w="19050">
            <a:solidFill>
              <a:schemeClr val="accent1"/>
            </a:solidFill>
            <a:round/>
            <a:headEnd type="none" w="sm" len="sm"/>
            <a:tailEnd type="oval" w="sm" len="sm"/>
          </a:ln>
        </p:spPr>
        <p:txBody>
          <a:bodyPr wrap="none" anchor="ctr"/>
          <a:lstStyle/>
          <a:p>
            <a:endParaRPr lang="fr-FR"/>
          </a:p>
        </p:txBody>
      </p:sp>
      <p:sp>
        <p:nvSpPr>
          <p:cNvPr id="3" name="Espace réservé du numéro de diapositive 2">
            <a:extLst>
              <a:ext uri="{FF2B5EF4-FFF2-40B4-BE49-F238E27FC236}">
                <a16:creationId xmlns:a16="http://schemas.microsoft.com/office/drawing/2014/main" id="{333FD9D7-4AD9-42F2-A5E3-B41B71A5440E}"/>
              </a:ext>
            </a:extLst>
          </p:cNvPr>
          <p:cNvSpPr>
            <a:spLocks noGrp="1"/>
          </p:cNvSpPr>
          <p:nvPr>
            <p:ph type="sldNum" sz="quarter" idx="12"/>
          </p:nvPr>
        </p:nvSpPr>
        <p:spPr/>
        <p:txBody>
          <a:bodyPr/>
          <a:lstStyle/>
          <a:p>
            <a:pPr>
              <a:defRPr/>
            </a:pPr>
            <a:fld id="{C0EF9A9A-27A1-433D-97F6-D0C518D49EEE}" type="slidenum">
              <a:rPr lang="fr-FR" smtClean="0"/>
              <a:pPr>
                <a:defRPr/>
              </a:pPr>
              <a:t>18</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063750" y="188913"/>
            <a:ext cx="7772400" cy="1008062"/>
          </a:xfrm>
        </p:spPr>
        <p:txBody>
          <a:bodyPr>
            <a:normAutofit fontScale="90000"/>
          </a:bodyPr>
          <a:lstStyle/>
          <a:p>
            <a:pPr algn="ctr">
              <a:defRPr/>
            </a:pPr>
            <a:r>
              <a:rPr lang="fr-FR" dirty="0"/>
              <a:t>Nommer une cellule ou une plage de cellule</a:t>
            </a:r>
          </a:p>
        </p:txBody>
      </p:sp>
      <p:sp>
        <p:nvSpPr>
          <p:cNvPr id="76803" name="Rectangle 3"/>
          <p:cNvSpPr>
            <a:spLocks noGrp="1" noChangeArrowheads="1"/>
          </p:cNvSpPr>
          <p:nvPr>
            <p:ph idx="1"/>
          </p:nvPr>
        </p:nvSpPr>
        <p:spPr>
          <a:xfrm>
            <a:off x="2209800" y="1333500"/>
            <a:ext cx="7924800" cy="3721100"/>
          </a:xfrm>
        </p:spPr>
        <p:txBody>
          <a:bodyPr>
            <a:normAutofit/>
          </a:bodyPr>
          <a:lstStyle/>
          <a:p>
            <a:pPr marL="274320" indent="-274320">
              <a:spcBef>
                <a:spcPts val="500"/>
              </a:spcBef>
              <a:spcAft>
                <a:spcPts val="500"/>
              </a:spcAft>
              <a:buClr>
                <a:schemeClr val="accent3"/>
              </a:buClr>
              <a:buNone/>
              <a:defRPr/>
            </a:pPr>
            <a:r>
              <a:rPr lang="fr-FR" dirty="0"/>
              <a:t>	</a:t>
            </a:r>
            <a:r>
              <a:rPr lang="fr-FR" sz="2800" dirty="0"/>
              <a:t>Il existe une autre méthode de mise en absolu des références de cellules. </a:t>
            </a:r>
            <a:endParaRPr lang="fr-FR" sz="2800" b="1" dirty="0">
              <a:effectLst>
                <a:outerShdw blurRad="38100" dist="38100" dir="2700000" algn="tl">
                  <a:srgbClr val="000000"/>
                </a:outerShdw>
              </a:effectLst>
            </a:endParaRPr>
          </a:p>
          <a:p>
            <a:pPr marL="274320" indent="-274320">
              <a:spcBef>
                <a:spcPts val="500"/>
              </a:spcBef>
              <a:spcAft>
                <a:spcPts val="500"/>
              </a:spcAft>
              <a:buClr>
                <a:schemeClr val="accent3"/>
              </a:buClr>
              <a:buNone/>
              <a:defRPr/>
            </a:pPr>
            <a:r>
              <a:rPr lang="fr-FR" sz="2800" b="1" dirty="0">
                <a:effectLst>
                  <a:outerShdw blurRad="38100" dist="38100" dir="2700000" algn="tl">
                    <a:srgbClr val="000000"/>
                  </a:outerShdw>
                </a:effectLst>
              </a:rPr>
              <a:t>	</a:t>
            </a:r>
            <a:r>
              <a:rPr lang="fr-FR" sz="2800" b="1" dirty="0">
                <a:solidFill>
                  <a:srgbClr val="008000"/>
                </a:solidFill>
                <a:effectLst>
                  <a:outerShdw blurRad="38100" dist="38100" dir="2700000" algn="tl">
                    <a:srgbClr val="000000"/>
                  </a:outerShdw>
                </a:effectLst>
              </a:rPr>
              <a:t>Excel</a:t>
            </a:r>
            <a:r>
              <a:rPr lang="fr-FR" sz="2800" dirty="0">
                <a:solidFill>
                  <a:srgbClr val="008000"/>
                </a:solidFill>
              </a:rPr>
              <a:t> </a:t>
            </a:r>
            <a:r>
              <a:rPr lang="fr-FR" sz="2800" dirty="0"/>
              <a:t>autorise la création d'étiquettes pour une cellule ou un groupe de cellules. Les étiquettes utilisent des références absolues par défaut. Par exemple, on peut définir l'étiquette </a:t>
            </a:r>
            <a:r>
              <a:rPr lang="fr-FR" sz="2800" b="1" dirty="0"/>
              <a:t>TVA</a:t>
            </a:r>
            <a:r>
              <a:rPr lang="fr-FR" sz="2800" dirty="0"/>
              <a:t> pour la cellule </a:t>
            </a:r>
            <a:r>
              <a:rPr lang="fr-FR" sz="2800" b="1" dirty="0"/>
              <a:t>H106 </a:t>
            </a:r>
            <a:r>
              <a:rPr lang="fr-FR" sz="2800" dirty="0"/>
              <a:t>:</a:t>
            </a:r>
            <a:r>
              <a:rPr lang="fr-FR" dirty="0"/>
              <a:t> </a:t>
            </a:r>
          </a:p>
        </p:txBody>
      </p:sp>
      <p:sp>
        <p:nvSpPr>
          <p:cNvPr id="10" name="Espace réservé du pied de page 9"/>
          <p:cNvSpPr>
            <a:spLocks noGrp="1"/>
          </p:cNvSpPr>
          <p:nvPr>
            <p:ph type="ftr" sz="quarter" idx="11"/>
          </p:nvPr>
        </p:nvSpPr>
        <p:spPr/>
        <p:txBody>
          <a:bodyPr/>
          <a:lstStyle/>
          <a:p>
            <a:pPr>
              <a:defRPr/>
            </a:pPr>
            <a:r>
              <a:rPr lang="en-US"/>
              <a:t>Formation Ms Excel - Mr EL HASANY</a:t>
            </a:r>
            <a:endParaRPr lang="fr-FR"/>
          </a:p>
        </p:txBody>
      </p:sp>
      <p:pic>
        <p:nvPicPr>
          <p:cNvPr id="21511" name="Picture 4" descr="C:\Mes documents\Current\images\const.gif"/>
          <p:cNvPicPr>
            <a:picLocks noChangeAspect="1" noChangeArrowheads="1"/>
          </p:cNvPicPr>
          <p:nvPr/>
        </p:nvPicPr>
        <p:blipFill>
          <a:blip r:embed="rId2" cstate="print"/>
          <a:srcRect/>
          <a:stretch>
            <a:fillRect/>
          </a:stretch>
        </p:blipFill>
        <p:spPr bwMode="auto">
          <a:xfrm>
            <a:off x="2135189" y="4830764"/>
            <a:ext cx="8137525" cy="1550987"/>
          </a:xfrm>
          <a:prstGeom prst="rect">
            <a:avLst/>
          </a:prstGeom>
          <a:noFill/>
          <a:ln w="9525">
            <a:noFill/>
            <a:miter lim="800000"/>
            <a:headEnd/>
            <a:tailEnd/>
          </a:ln>
        </p:spPr>
      </p:pic>
      <p:sp>
        <p:nvSpPr>
          <p:cNvPr id="2" name="Espace réservé du numéro de diapositive 1">
            <a:extLst>
              <a:ext uri="{FF2B5EF4-FFF2-40B4-BE49-F238E27FC236}">
                <a16:creationId xmlns:a16="http://schemas.microsoft.com/office/drawing/2014/main" id="{8B3DA916-2BAC-4458-B044-A93A04DA23B8}"/>
              </a:ext>
            </a:extLst>
          </p:cNvPr>
          <p:cNvSpPr>
            <a:spLocks noGrp="1"/>
          </p:cNvSpPr>
          <p:nvPr>
            <p:ph type="sldNum" sz="quarter" idx="12"/>
          </p:nvPr>
        </p:nvSpPr>
        <p:spPr/>
        <p:txBody>
          <a:bodyPr/>
          <a:lstStyle/>
          <a:p>
            <a:pPr>
              <a:defRPr/>
            </a:pPr>
            <a:fld id="{C0EF9A9A-27A1-433D-97F6-D0C518D49EEE}" type="slidenum">
              <a:rPr lang="fr-FR" smtClean="0"/>
              <a:pPr>
                <a:defRPr/>
              </a:pPr>
              <a:t>19</a:t>
            </a:fld>
            <a:endParaRPr lang="fr-F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u contenu 2"/>
          <p:cNvSpPr txBox="1">
            <a:spLocks/>
          </p:cNvSpPr>
          <p:nvPr/>
        </p:nvSpPr>
        <p:spPr>
          <a:xfrm>
            <a:off x="1775520" y="1124744"/>
            <a:ext cx="8640960" cy="668610"/>
          </a:xfrm>
          <a:prstGeom prst="rect">
            <a:avLst/>
          </a:prstGeom>
          <a:solidFill>
            <a:schemeClr val="bg2">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68580" tIns="34290" rIns="68580" bIns="34290" rtlCol="0" anchor="ct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dk1"/>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dk1"/>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dk1"/>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dk1"/>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marL="0" indent="0" algn="ctr">
              <a:lnSpc>
                <a:spcPct val="80000"/>
              </a:lnSpc>
              <a:buNone/>
            </a:pPr>
            <a:r>
              <a:rPr lang="fr-FR" sz="2850" b="1" dirty="0">
                <a:solidFill>
                  <a:schemeClr val="tx2"/>
                </a:solidFill>
                <a:latin typeface="Times New Roman" pitchFamily="18" charset="0"/>
                <a:cs typeface="Times New Roman" pitchFamily="18" charset="0"/>
              </a:rPr>
              <a:t>Consultant Formateur Certifié</a:t>
            </a:r>
          </a:p>
        </p:txBody>
      </p:sp>
      <p:sp>
        <p:nvSpPr>
          <p:cNvPr id="19" name="Espace réservé du contenu 2"/>
          <p:cNvSpPr txBox="1">
            <a:spLocks/>
          </p:cNvSpPr>
          <p:nvPr/>
        </p:nvSpPr>
        <p:spPr>
          <a:xfrm>
            <a:off x="1775520" y="404664"/>
            <a:ext cx="8640960" cy="573528"/>
          </a:xfrm>
          <a:prstGeom prst="rect">
            <a:avLst/>
          </a:prstGeom>
          <a:solidFill>
            <a:schemeClr val="bg2">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fr-FR"/>
            </a:defPPr>
            <a:lvl1pPr algn="ctr">
              <a:defRPr sz="3200" b="1">
                <a:solidFill>
                  <a:schemeClr val="tx1">
                    <a:lumMod val="95000"/>
                    <a:lumOff val="5000"/>
                  </a:schemeClr>
                </a:solidFill>
                <a:latin typeface="Times New Roman" pitchFamily="18" charset="0"/>
                <a:cs typeface="Times New Roman"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sz="2400" dirty="0"/>
              <a:t>Mr Hassan EL HASANY</a:t>
            </a:r>
          </a:p>
        </p:txBody>
      </p:sp>
      <p:sp>
        <p:nvSpPr>
          <p:cNvPr id="10" name="Espace réservé du pied de page 9"/>
          <p:cNvSpPr>
            <a:spLocks noGrp="1"/>
          </p:cNvSpPr>
          <p:nvPr>
            <p:ph type="ftr" sz="quarter" idx="11"/>
          </p:nvPr>
        </p:nvSpPr>
        <p:spPr>
          <a:xfrm>
            <a:off x="4423916" y="5591559"/>
            <a:ext cx="2977742" cy="273844"/>
          </a:xfrm>
          <a:prstGeom prst="rect">
            <a:avLst/>
          </a:prstGeom>
        </p:spPr>
        <p:txBody>
          <a:bodyPr vert="horz" lIns="68580" tIns="34290" rIns="68580" bIns="34290" rtlCol="0" anchor="ctr"/>
          <a:lstStyle>
            <a:defPPr>
              <a:defRPr lang="fr-FR"/>
            </a:defPPr>
            <a:lvl1pPr marL="0" algn="ctr" defTabSz="685800" rtl="0" eaLnBrk="1" latinLnBrk="0" hangingPunct="1">
              <a:defRPr sz="900" kern="1200">
                <a:solidFill>
                  <a:schemeClr val="tx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t>Formation Ms Excel - Mr EL HASANY</a:t>
            </a:r>
            <a:endParaRPr lang="fr-BE"/>
          </a:p>
        </p:txBody>
      </p:sp>
      <p:sp>
        <p:nvSpPr>
          <p:cNvPr id="22" name="Espace réservé du contenu 2">
            <a:extLst>
              <a:ext uri="{FF2B5EF4-FFF2-40B4-BE49-F238E27FC236}">
                <a16:creationId xmlns:a16="http://schemas.microsoft.com/office/drawing/2014/main" id="{CC250599-67F1-401A-BF73-4624B2798AE6}"/>
              </a:ext>
            </a:extLst>
          </p:cNvPr>
          <p:cNvSpPr txBox="1">
            <a:spLocks/>
          </p:cNvSpPr>
          <p:nvPr/>
        </p:nvSpPr>
        <p:spPr>
          <a:xfrm>
            <a:off x="1775520" y="2411584"/>
            <a:ext cx="8640960" cy="648072"/>
          </a:xfrm>
          <a:prstGeom prst="rect">
            <a:avLst/>
          </a:prstGeom>
          <a:solidFill>
            <a:schemeClr val="bg2">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68580" tIns="34290" rIns="68580" bIns="34290" rtlCol="0" anchor="ct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dk1"/>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dk1"/>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dk1"/>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dk1"/>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marL="0" indent="0" algn="ctr">
              <a:lnSpc>
                <a:spcPct val="80000"/>
              </a:lnSpc>
              <a:buNone/>
            </a:pPr>
            <a:r>
              <a:rPr lang="fr-FR" sz="2850" b="1" dirty="0">
                <a:solidFill>
                  <a:schemeClr val="tx2"/>
                </a:solidFill>
                <a:latin typeface="Times New Roman" pitchFamily="18" charset="0"/>
                <a:cs typeface="Times New Roman" pitchFamily="18" charset="0"/>
              </a:rPr>
              <a:t>Mes Certifications Internationales</a:t>
            </a:r>
          </a:p>
        </p:txBody>
      </p:sp>
      <p:pic>
        <p:nvPicPr>
          <p:cNvPr id="24" name="Picture 3">
            <a:extLst>
              <a:ext uri="{FF2B5EF4-FFF2-40B4-BE49-F238E27FC236}">
                <a16:creationId xmlns:a16="http://schemas.microsoft.com/office/drawing/2014/main" id="{B4AC09A9-AFAD-403D-87CF-49631AFA93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9650" y="3591347"/>
            <a:ext cx="2362037" cy="16309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25" name="Image 24">
            <a:extLst>
              <a:ext uri="{FF2B5EF4-FFF2-40B4-BE49-F238E27FC236}">
                <a16:creationId xmlns:a16="http://schemas.microsoft.com/office/drawing/2014/main" id="{D2649126-9FB6-4C23-95EC-498664C1819C}"/>
              </a:ext>
            </a:extLst>
          </p:cNvPr>
          <p:cNvPicPr>
            <a:picLocks noChangeAspect="1"/>
          </p:cNvPicPr>
          <p:nvPr/>
        </p:nvPicPr>
        <p:blipFill>
          <a:blip r:embed="rId3"/>
          <a:stretch>
            <a:fillRect/>
          </a:stretch>
        </p:blipFill>
        <p:spPr>
          <a:xfrm>
            <a:off x="7419540" y="3529954"/>
            <a:ext cx="2362037" cy="16342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age 1">
            <a:extLst>
              <a:ext uri="{FF2B5EF4-FFF2-40B4-BE49-F238E27FC236}">
                <a16:creationId xmlns:a16="http://schemas.microsoft.com/office/drawing/2014/main" id="{2A681A8A-0E58-4F22-932C-8BEE3AA1D808}"/>
              </a:ext>
            </a:extLst>
          </p:cNvPr>
          <p:cNvPicPr>
            <a:picLocks noChangeAspect="1"/>
          </p:cNvPicPr>
          <p:nvPr/>
        </p:nvPicPr>
        <p:blipFill>
          <a:blip r:embed="rId4"/>
          <a:stretch>
            <a:fillRect/>
          </a:stretch>
        </p:blipFill>
        <p:spPr>
          <a:xfrm>
            <a:off x="1853195" y="3591019"/>
            <a:ext cx="2648603" cy="16309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Espace réservé du contenu 2">
            <a:extLst>
              <a:ext uri="{FF2B5EF4-FFF2-40B4-BE49-F238E27FC236}">
                <a16:creationId xmlns:a16="http://schemas.microsoft.com/office/drawing/2014/main" id="{599169E7-4FD4-42D7-BB51-5A0F1B3F3351}"/>
              </a:ext>
            </a:extLst>
          </p:cNvPr>
          <p:cNvSpPr txBox="1">
            <a:spLocks/>
          </p:cNvSpPr>
          <p:nvPr/>
        </p:nvSpPr>
        <p:spPr>
          <a:xfrm>
            <a:off x="1775520" y="1770215"/>
            <a:ext cx="8640960" cy="648072"/>
          </a:xfrm>
          <a:prstGeom prst="rect">
            <a:avLst/>
          </a:prstGeom>
          <a:solidFill>
            <a:schemeClr val="bg2">
              <a:lumMod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lIns="68580" tIns="34290" rIns="68580" bIns="34290" rtlCol="0" anchor="ct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dk1"/>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dk1"/>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dk1"/>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dk1"/>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dk1"/>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dk1"/>
                </a:solidFill>
                <a:latin typeface="+mn-lt"/>
                <a:ea typeface="+mn-ea"/>
                <a:cs typeface="+mn-cs"/>
              </a:defRPr>
            </a:lvl9pPr>
          </a:lstStyle>
          <a:p>
            <a:pPr marL="0" indent="0" algn="ctr">
              <a:lnSpc>
                <a:spcPct val="80000"/>
              </a:lnSpc>
              <a:buNone/>
            </a:pPr>
            <a:r>
              <a:rPr lang="fr-FR" sz="2850" b="1" dirty="0">
                <a:solidFill>
                  <a:schemeClr val="tx2"/>
                </a:solidFill>
                <a:latin typeface="Times New Roman" pitchFamily="18" charset="0"/>
                <a:cs typeface="Times New Roman" pitchFamily="18" charset="0"/>
              </a:rPr>
              <a:t>Mastère en Marketing Digital</a:t>
            </a:r>
          </a:p>
        </p:txBody>
      </p:sp>
      <p:sp>
        <p:nvSpPr>
          <p:cNvPr id="3" name="Espace réservé du numéro de diapositive 2">
            <a:extLst>
              <a:ext uri="{FF2B5EF4-FFF2-40B4-BE49-F238E27FC236}">
                <a16:creationId xmlns:a16="http://schemas.microsoft.com/office/drawing/2014/main" id="{7D3BB383-6E3C-44D1-9CE4-832A9ED727E2}"/>
              </a:ext>
            </a:extLst>
          </p:cNvPr>
          <p:cNvSpPr>
            <a:spLocks noGrp="1"/>
          </p:cNvSpPr>
          <p:nvPr>
            <p:ph type="sldNum" sz="quarter" idx="12"/>
          </p:nvPr>
        </p:nvSpPr>
        <p:spPr/>
        <p:txBody>
          <a:bodyPr/>
          <a:lstStyle/>
          <a:p>
            <a:pPr>
              <a:defRPr/>
            </a:pPr>
            <a:fld id="{C0EF9A9A-27A1-433D-97F6-D0C518D49EEE}" type="slidenum">
              <a:rPr lang="fr-FR" smtClean="0"/>
              <a:pPr>
                <a:defRPr/>
              </a:pPr>
              <a:t>2</a:t>
            </a:fld>
            <a:endParaRPr lang="fr-FR"/>
          </a:p>
        </p:txBody>
      </p:sp>
    </p:spTree>
    <p:extLst>
      <p:ext uri="{BB962C8B-B14F-4D97-AF65-F5344CB8AC3E}">
        <p14:creationId xmlns:p14="http://schemas.microsoft.com/office/powerpoint/2010/main" val="338555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2"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08213" y="260648"/>
            <a:ext cx="7772400" cy="1150938"/>
          </a:xfrm>
        </p:spPr>
        <p:txBody>
          <a:bodyPr>
            <a:normAutofit fontScale="90000"/>
          </a:bodyPr>
          <a:lstStyle/>
          <a:p>
            <a:pPr algn="ctr">
              <a:defRPr/>
            </a:pPr>
            <a:r>
              <a:rPr lang="fr-FR" dirty="0"/>
              <a:t>Références relatives et références absolues</a:t>
            </a:r>
            <a:endParaRPr lang="fr-FR" dirty="0">
              <a:solidFill>
                <a:schemeClr val="tx1"/>
              </a:solidFill>
            </a:endParaRPr>
          </a:p>
        </p:txBody>
      </p:sp>
      <p:sp>
        <p:nvSpPr>
          <p:cNvPr id="10" name="Espace réservé du pied de page 9"/>
          <p:cNvSpPr>
            <a:spLocks noGrp="1"/>
          </p:cNvSpPr>
          <p:nvPr>
            <p:ph type="ftr" sz="quarter" idx="11"/>
          </p:nvPr>
        </p:nvSpPr>
        <p:spPr/>
        <p:txBody>
          <a:bodyPr/>
          <a:lstStyle/>
          <a:p>
            <a:pPr>
              <a:defRPr/>
            </a:pPr>
            <a:r>
              <a:rPr lang="en-US"/>
              <a:t>Formation Ms Excel - Mr EL HASANY</a:t>
            </a:r>
            <a:endParaRPr lang="fr-FR"/>
          </a:p>
        </p:txBody>
      </p:sp>
      <p:sp>
        <p:nvSpPr>
          <p:cNvPr id="75779" name="Rectangle 3"/>
          <p:cNvSpPr>
            <a:spLocks noChangeArrowheads="1"/>
          </p:cNvSpPr>
          <p:nvPr/>
        </p:nvSpPr>
        <p:spPr bwMode="auto">
          <a:xfrm>
            <a:off x="695326" y="1628775"/>
            <a:ext cx="9828213" cy="2451100"/>
          </a:xfrm>
          <a:prstGeom prst="rect">
            <a:avLst/>
          </a:prstGeom>
          <a:noFill/>
          <a:ln w="9525">
            <a:noFill/>
            <a:miter lim="800000"/>
            <a:headEnd/>
            <a:tailEnd/>
          </a:ln>
          <a:effectLst/>
        </p:spPr>
        <p:txBody>
          <a:bodyPr/>
          <a:lstStyle/>
          <a:p>
            <a:pPr marL="1187450" lvl="2" indent="-228600" algn="just">
              <a:spcBef>
                <a:spcPct val="20000"/>
              </a:spcBef>
              <a:buClr>
                <a:schemeClr val="accent1"/>
              </a:buClr>
              <a:buSzPct val="60000"/>
              <a:buFont typeface="Symbol" pitchFamily="18" charset="2"/>
              <a:buChar char="·"/>
              <a:tabLst>
                <a:tab pos="2286000" algn="l"/>
              </a:tabLst>
              <a:defRPr/>
            </a:pPr>
            <a:r>
              <a:rPr lang="fr-FR" b="1" dirty="0"/>
              <a:t>Dans les formules de calculs, l'adaptation des coordonnées des cellules en fonction de leur position relative est automatique.</a:t>
            </a:r>
          </a:p>
          <a:p>
            <a:pPr marL="1187450" lvl="2" indent="-228600" algn="just">
              <a:spcBef>
                <a:spcPct val="20000"/>
              </a:spcBef>
              <a:buClr>
                <a:schemeClr val="accent1"/>
              </a:buClr>
              <a:buSzPct val="60000"/>
              <a:buFont typeface="Symbol" pitchFamily="18" charset="2"/>
              <a:buChar char="·"/>
              <a:tabLst>
                <a:tab pos="2286000" algn="l"/>
              </a:tabLst>
              <a:defRPr/>
            </a:pPr>
            <a:r>
              <a:rPr lang="fr-FR" b="1" dirty="0"/>
              <a:t>La mise en absolu de la référence d'une cellule au sein d'une formule de calcul s'effectue via le caractère </a:t>
            </a:r>
            <a:r>
              <a:rPr lang="fr-FR" b="1" i="1" dirty="0">
                <a:effectLst>
                  <a:outerShdw blurRad="38100" dist="38100" dir="2700000" algn="tl">
                    <a:srgbClr val="000000"/>
                  </a:outerShdw>
                </a:effectLst>
              </a:rPr>
              <a:t>$</a:t>
            </a:r>
            <a:r>
              <a:rPr lang="fr-FR" b="1" dirty="0"/>
              <a:t>.</a:t>
            </a:r>
          </a:p>
          <a:p>
            <a:pPr marL="1187450" lvl="2" indent="-228600" algn="just">
              <a:spcBef>
                <a:spcPct val="20000"/>
              </a:spcBef>
              <a:buClr>
                <a:schemeClr val="accent1"/>
              </a:buClr>
              <a:buSzPct val="60000"/>
              <a:buFont typeface="Symbol" pitchFamily="18" charset="2"/>
              <a:buChar char="·"/>
              <a:tabLst>
                <a:tab pos="2286000" algn="l"/>
              </a:tabLst>
              <a:defRPr/>
            </a:pPr>
            <a:r>
              <a:rPr lang="fr-FR" b="1" dirty="0"/>
              <a:t>Le symbole </a:t>
            </a:r>
            <a:r>
              <a:rPr lang="fr-FR" b="1" i="1" dirty="0">
                <a:effectLst>
                  <a:outerShdw blurRad="38100" dist="38100" dir="2700000" algn="tl">
                    <a:srgbClr val="000000"/>
                  </a:outerShdw>
                </a:effectLst>
              </a:rPr>
              <a:t>$</a:t>
            </a:r>
            <a:r>
              <a:rPr lang="fr-FR" b="1" dirty="0"/>
              <a:t> bloque la référence de la cellule concernée dans la formule :</a:t>
            </a:r>
          </a:p>
        </p:txBody>
      </p:sp>
      <p:pic>
        <p:nvPicPr>
          <p:cNvPr id="20487" name="Picture 7" descr="C:\Mes documents\Current\images\XL05UkC10.gif"/>
          <p:cNvPicPr>
            <a:picLocks noChangeAspect="1" noChangeArrowheads="1"/>
          </p:cNvPicPr>
          <p:nvPr/>
        </p:nvPicPr>
        <p:blipFill>
          <a:blip r:embed="rId2" cstate="print"/>
          <a:srcRect/>
          <a:stretch>
            <a:fillRect/>
          </a:stretch>
        </p:blipFill>
        <p:spPr bwMode="auto">
          <a:xfrm>
            <a:off x="2495600" y="4005065"/>
            <a:ext cx="6985000" cy="2087563"/>
          </a:xfrm>
          <a:prstGeom prst="rect">
            <a:avLst/>
          </a:prstGeom>
          <a:noFill/>
          <a:ln w="9525">
            <a:noFill/>
            <a:miter lim="800000"/>
            <a:headEnd/>
            <a:tailEnd/>
          </a:ln>
        </p:spPr>
      </p:pic>
      <p:sp>
        <p:nvSpPr>
          <p:cNvPr id="2" name="Espace réservé du numéro de diapositive 1">
            <a:extLst>
              <a:ext uri="{FF2B5EF4-FFF2-40B4-BE49-F238E27FC236}">
                <a16:creationId xmlns:a16="http://schemas.microsoft.com/office/drawing/2014/main" id="{94674FD3-9CD8-4A20-B171-D47151823D66}"/>
              </a:ext>
            </a:extLst>
          </p:cNvPr>
          <p:cNvSpPr>
            <a:spLocks noGrp="1"/>
          </p:cNvSpPr>
          <p:nvPr>
            <p:ph type="sldNum" sz="quarter" idx="12"/>
          </p:nvPr>
        </p:nvSpPr>
        <p:spPr/>
        <p:txBody>
          <a:bodyPr/>
          <a:lstStyle/>
          <a:p>
            <a:pPr>
              <a:defRPr/>
            </a:pPr>
            <a:fld id="{C0EF9A9A-27A1-433D-97F6-D0C518D49EEE}" type="slidenum">
              <a:rPr lang="fr-FR" smtClean="0"/>
              <a:pPr>
                <a:defRPr/>
              </a:pPr>
              <a:t>20</a:t>
            </a:fld>
            <a:endParaRPr lang="fr-F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692696"/>
            <a:ext cx="9144000" cy="4176464"/>
          </a:xfrm>
        </p:spPr>
        <p:txBody>
          <a:bodyPr>
            <a:normAutofit fontScale="90000"/>
          </a:bodyPr>
          <a:lstStyle/>
          <a:p>
            <a:pPr algn="ctr"/>
            <a:r>
              <a:rPr lang="fr-FR" sz="8000" b="1" dirty="0"/>
              <a:t>2</a:t>
            </a:r>
            <a:r>
              <a:rPr lang="fr-FR" sz="8000" b="1" baseline="30000" dirty="0"/>
              <a:t>ème</a:t>
            </a:r>
            <a:r>
              <a:rPr lang="fr-FR" sz="8000" b="1" dirty="0"/>
              <a:t> </a:t>
            </a:r>
            <a:br>
              <a:rPr lang="fr-FR" sz="8000" b="1" dirty="0"/>
            </a:br>
            <a:r>
              <a:rPr lang="fr-FR" sz="8000" b="1" dirty="0"/>
              <a:t>CHAPITRE</a:t>
            </a:r>
            <a:br>
              <a:rPr lang="fr-FR" sz="8000" b="1" dirty="0"/>
            </a:br>
            <a:r>
              <a:rPr lang="fr-FR" sz="8000" b="1" dirty="0"/>
              <a:t>Les Fonctions EXCEL</a:t>
            </a:r>
          </a:p>
        </p:txBody>
      </p:sp>
      <p:sp>
        <p:nvSpPr>
          <p:cNvPr id="5" name="Espace réservé du pied de page 4"/>
          <p:cNvSpPr>
            <a:spLocks noGrp="1"/>
          </p:cNvSpPr>
          <p:nvPr>
            <p:ph type="ftr" sz="quarter" idx="11"/>
          </p:nvPr>
        </p:nvSpPr>
        <p:spPr/>
        <p:txBody>
          <a:bodyPr/>
          <a:lstStyle/>
          <a:p>
            <a:pPr>
              <a:defRPr/>
            </a:pPr>
            <a:r>
              <a:rPr lang="en-US"/>
              <a:t>Formation Ms Excel - Mr EL HASANY</a:t>
            </a:r>
            <a:endParaRPr lang="fr-FR"/>
          </a:p>
        </p:txBody>
      </p:sp>
      <p:sp>
        <p:nvSpPr>
          <p:cNvPr id="3" name="Espace réservé du numéro de diapositive 2">
            <a:extLst>
              <a:ext uri="{FF2B5EF4-FFF2-40B4-BE49-F238E27FC236}">
                <a16:creationId xmlns:a16="http://schemas.microsoft.com/office/drawing/2014/main" id="{471DAA9A-55FA-4FAE-91BD-EAA1DD52E629}"/>
              </a:ext>
            </a:extLst>
          </p:cNvPr>
          <p:cNvSpPr>
            <a:spLocks noGrp="1"/>
          </p:cNvSpPr>
          <p:nvPr>
            <p:ph type="sldNum" sz="quarter" idx="12"/>
          </p:nvPr>
        </p:nvSpPr>
        <p:spPr/>
        <p:txBody>
          <a:bodyPr/>
          <a:lstStyle/>
          <a:p>
            <a:pPr>
              <a:defRPr/>
            </a:pPr>
            <a:fld id="{C0EF9A9A-27A1-433D-97F6-D0C518D49EEE}" type="slidenum">
              <a:rPr lang="fr-FR" smtClean="0"/>
              <a:pPr>
                <a:defRPr/>
              </a:pPr>
              <a:t>21</a:t>
            </a:fld>
            <a:endParaRPr lang="fr-F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1585913" y="44450"/>
            <a:ext cx="8902700" cy="1143000"/>
          </a:xfrm>
        </p:spPr>
        <p:txBody>
          <a:bodyPr/>
          <a:lstStyle/>
          <a:p>
            <a:pPr algn="ctr"/>
            <a:r>
              <a:rPr lang="fr-FR" dirty="0"/>
              <a:t>Les Fonctions EXCEL</a:t>
            </a:r>
          </a:p>
        </p:txBody>
      </p:sp>
      <p:sp>
        <p:nvSpPr>
          <p:cNvPr id="6147" name="Espace réservé du contenu 2"/>
          <p:cNvSpPr>
            <a:spLocks noGrp="1"/>
          </p:cNvSpPr>
          <p:nvPr>
            <p:ph idx="1"/>
          </p:nvPr>
        </p:nvSpPr>
        <p:spPr>
          <a:xfrm>
            <a:off x="1595438" y="1268414"/>
            <a:ext cx="8964612" cy="5545137"/>
          </a:xfrm>
        </p:spPr>
        <p:txBody>
          <a:bodyPr>
            <a:normAutofit/>
          </a:bodyPr>
          <a:lstStyle/>
          <a:p>
            <a:pPr marL="0" indent="355600" algn="just">
              <a:buNone/>
            </a:pPr>
            <a:r>
              <a:rPr lang="fr-FR" dirty="0"/>
              <a:t>Durant ce chapitre, nous allons voir le groupe « </a:t>
            </a:r>
            <a:r>
              <a:rPr lang="fr-FR" i="1" dirty="0"/>
              <a:t>Bibliothèque de fonctions » de l'onglet « Formules » :</a:t>
            </a:r>
          </a:p>
          <a:p>
            <a:pPr marL="0" indent="355600">
              <a:buNone/>
            </a:pPr>
            <a:r>
              <a:rPr lang="fr-FR" dirty="0"/>
              <a:t>Les formules sont très souvent utilisées dans un contenu dynamique. Pour faciliter l'utilisation de ces formules, Excel dispose d'une longue liste de « </a:t>
            </a:r>
            <a:r>
              <a:rPr lang="fr-FR" i="1" dirty="0"/>
              <a:t>FONCTIONS ». L'utilisateur n'a plus qu'à fournir les paramètres des fonctions </a:t>
            </a:r>
            <a:r>
              <a:rPr lang="fr-FR" dirty="0"/>
              <a:t>et Excel se charge d'effectuer les différentes opérations. Les fonctions permettent de faire des opérations arithmétiques (addition, soustraction, multiplication, division), des opérations logiques (comparaison de données) et d'autres…</a:t>
            </a:r>
          </a:p>
          <a:p>
            <a:pPr marL="0" indent="355600">
              <a:buNone/>
            </a:pPr>
            <a:r>
              <a:rPr lang="fr-FR" dirty="0"/>
              <a:t>La forme d’une formule se donne comme suit:</a:t>
            </a:r>
          </a:p>
          <a:p>
            <a:pPr marL="0" indent="1968500" algn="ctr">
              <a:buNone/>
            </a:pPr>
            <a:r>
              <a:rPr lang="fr-FR" b="1" dirty="0"/>
              <a:t>=NOM_DE_LA_FONCTION(PARAMETRE1;</a:t>
            </a:r>
          </a:p>
          <a:p>
            <a:pPr marL="0" indent="1968500" algn="ctr">
              <a:buNone/>
            </a:pPr>
            <a:r>
              <a:rPr lang="fr-FR" b="1" dirty="0"/>
              <a:t>PARAMETRE2;...)</a:t>
            </a:r>
            <a:endParaRPr lang="fr-FR" dirty="0"/>
          </a:p>
        </p:txBody>
      </p:sp>
      <p:sp>
        <p:nvSpPr>
          <p:cNvPr id="6" name="Espace réservé du pied de page 5"/>
          <p:cNvSpPr>
            <a:spLocks noGrp="1"/>
          </p:cNvSpPr>
          <p:nvPr>
            <p:ph type="ftr" sz="quarter" idx="11"/>
          </p:nvPr>
        </p:nvSpPr>
        <p:spPr/>
        <p:txBody>
          <a:bodyPr/>
          <a:lstStyle/>
          <a:p>
            <a:pPr>
              <a:defRPr/>
            </a:pPr>
            <a:r>
              <a:rPr lang="en-US"/>
              <a:t>Formation Ms Excel - Mr EL HASANY</a:t>
            </a:r>
            <a:endParaRPr lang="fr-FR"/>
          </a:p>
        </p:txBody>
      </p:sp>
      <p:sp>
        <p:nvSpPr>
          <p:cNvPr id="2" name="Espace réservé du numéro de diapositive 1">
            <a:extLst>
              <a:ext uri="{FF2B5EF4-FFF2-40B4-BE49-F238E27FC236}">
                <a16:creationId xmlns:a16="http://schemas.microsoft.com/office/drawing/2014/main" id="{20C4ECF1-9747-44A0-8C56-3E3E58F7C2CC}"/>
              </a:ext>
            </a:extLst>
          </p:cNvPr>
          <p:cNvSpPr>
            <a:spLocks noGrp="1"/>
          </p:cNvSpPr>
          <p:nvPr>
            <p:ph type="sldNum" sz="quarter" idx="12"/>
          </p:nvPr>
        </p:nvSpPr>
        <p:spPr/>
        <p:txBody>
          <a:bodyPr/>
          <a:lstStyle/>
          <a:p>
            <a:pPr>
              <a:defRPr/>
            </a:pPr>
            <a:fld id="{C0EF9A9A-27A1-433D-97F6-D0C518D49EEE}" type="slidenum">
              <a:rPr lang="fr-FR" smtClean="0"/>
              <a:pPr>
                <a:defRPr/>
              </a:pPr>
              <a:t>22</a:t>
            </a:fld>
            <a:endParaRPr lang="fr-F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063552" y="188640"/>
            <a:ext cx="8229600" cy="954360"/>
          </a:xfrm>
        </p:spPr>
        <p:txBody>
          <a:bodyPr/>
          <a:lstStyle/>
          <a:p>
            <a:pPr algn="ctr"/>
            <a:r>
              <a:rPr lang="fr-FR" dirty="0"/>
              <a:t>La fonctions « SOMME »</a:t>
            </a:r>
          </a:p>
        </p:txBody>
      </p:sp>
      <p:sp>
        <p:nvSpPr>
          <p:cNvPr id="58371" name="Rectangle 3"/>
          <p:cNvSpPr>
            <a:spLocks noGrp="1" noChangeArrowheads="1"/>
          </p:cNvSpPr>
          <p:nvPr>
            <p:ph idx="1"/>
          </p:nvPr>
        </p:nvSpPr>
        <p:spPr>
          <a:xfrm>
            <a:off x="1559496" y="1052736"/>
            <a:ext cx="8998768" cy="5256584"/>
          </a:xfrm>
        </p:spPr>
        <p:txBody>
          <a:bodyPr>
            <a:normAutofit/>
          </a:bodyPr>
          <a:lstStyle/>
          <a:p>
            <a:pPr marL="274320" indent="-50800">
              <a:buClr>
                <a:schemeClr val="accent3"/>
              </a:buClr>
              <a:buFont typeface="Wingdings" pitchFamily="2" charset="2"/>
              <a:buChar char="v"/>
              <a:defRPr/>
            </a:pPr>
            <a:r>
              <a:rPr lang="fr-FR" b="1" i="1" dirty="0">
                <a:latin typeface="Times New Roman" pitchFamily="18" charset="0"/>
                <a:cs typeface="Times New Roman" pitchFamily="18" charset="0"/>
              </a:rPr>
              <a:t>Que permet-elle ?</a:t>
            </a:r>
            <a:endParaRPr lang="fr-FR" dirty="0">
              <a:latin typeface="Times New Roman" pitchFamily="18" charset="0"/>
              <a:cs typeface="Times New Roman" pitchFamily="18" charset="0"/>
            </a:endParaRPr>
          </a:p>
          <a:p>
            <a:pPr marL="274320" indent="-50800">
              <a:buClr>
                <a:schemeClr val="accent3"/>
              </a:buClr>
              <a:buNone/>
              <a:defRPr/>
            </a:pPr>
            <a:r>
              <a:rPr lang="fr-FR" dirty="0">
                <a:latin typeface="Times New Roman" pitchFamily="18" charset="0"/>
                <a:cs typeface="Times New Roman" pitchFamily="18" charset="0"/>
              </a:rPr>
              <a:t>La somme permet l'addition de plusieurs nombres ou cellules.</a:t>
            </a:r>
          </a:p>
          <a:p>
            <a:pPr marL="274320" indent="-50800">
              <a:buClr>
                <a:schemeClr val="accent3"/>
              </a:buClr>
              <a:buFont typeface="Wingdings" pitchFamily="2" charset="2"/>
              <a:buChar char="v"/>
              <a:defRPr/>
            </a:pPr>
            <a:r>
              <a:rPr lang="fr-FR" b="1" i="1" dirty="0">
                <a:latin typeface="Times New Roman" pitchFamily="18" charset="0"/>
                <a:cs typeface="Times New Roman" pitchFamily="18" charset="0"/>
              </a:rPr>
              <a:t>Comment s'écrit-elle et quels paramètres ?</a:t>
            </a:r>
          </a:p>
          <a:p>
            <a:pPr marL="274320" indent="-50800">
              <a:buClr>
                <a:schemeClr val="accent3"/>
              </a:buClr>
              <a:buNone/>
              <a:defRPr/>
            </a:pPr>
            <a:r>
              <a:rPr lang="fr-FR" dirty="0">
                <a:latin typeface="Times New Roman" pitchFamily="18" charset="0"/>
                <a:cs typeface="Times New Roman" pitchFamily="18" charset="0"/>
              </a:rPr>
              <a:t>La fonction </a:t>
            </a:r>
            <a:r>
              <a:rPr lang="fr-FR" b="1" dirty="0">
                <a:latin typeface="Times New Roman" pitchFamily="18" charset="0"/>
                <a:cs typeface="Times New Roman" pitchFamily="18" charset="0"/>
              </a:rPr>
              <a:t>SOMME </a:t>
            </a:r>
            <a:r>
              <a:rPr lang="fr-FR" dirty="0">
                <a:latin typeface="Times New Roman" pitchFamily="18" charset="0"/>
                <a:cs typeface="Times New Roman" pitchFamily="18" charset="0"/>
              </a:rPr>
              <a:t>s'écrit de la façon suivante et prend un nombre d'arguments très variable.</a:t>
            </a:r>
          </a:p>
          <a:p>
            <a:pPr marL="274320" indent="-50800" algn="ctr">
              <a:buClr>
                <a:schemeClr val="accent3"/>
              </a:buClr>
              <a:buNone/>
              <a:defRPr/>
            </a:pPr>
            <a:r>
              <a:rPr lang="fr-FR" b="1" dirty="0">
                <a:latin typeface="Times New Roman" pitchFamily="18" charset="0"/>
                <a:cs typeface="Times New Roman" pitchFamily="18" charset="0"/>
              </a:rPr>
              <a:t>=SOMME(c1;c2;c3;…..;</a:t>
            </a:r>
            <a:r>
              <a:rPr lang="fr-FR" b="1" dirty="0" err="1">
                <a:latin typeface="Times New Roman" pitchFamily="18" charset="0"/>
                <a:cs typeface="Times New Roman" pitchFamily="18" charset="0"/>
              </a:rPr>
              <a:t>cn</a:t>
            </a:r>
            <a:r>
              <a:rPr lang="fr-FR" b="1" dirty="0">
                <a:latin typeface="Times New Roman" pitchFamily="18" charset="0"/>
                <a:cs typeface="Times New Roman" pitchFamily="18" charset="0"/>
              </a:rPr>
              <a:t>)</a:t>
            </a:r>
          </a:p>
          <a:p>
            <a:pPr marL="274320" indent="-50800" algn="ctr">
              <a:buClr>
                <a:schemeClr val="accent3"/>
              </a:buClr>
              <a:buNone/>
              <a:defRPr/>
            </a:pPr>
            <a:r>
              <a:rPr lang="fr-FR" b="1" dirty="0">
                <a:latin typeface="Times New Roman" pitchFamily="18" charset="0"/>
                <a:cs typeface="Times New Roman" pitchFamily="18" charset="0"/>
              </a:rPr>
              <a:t>=SOMME(c1:</a:t>
            </a:r>
            <a:r>
              <a:rPr lang="fr-FR" b="1" dirty="0" err="1">
                <a:latin typeface="Times New Roman" pitchFamily="18" charset="0"/>
                <a:cs typeface="Times New Roman" pitchFamily="18" charset="0"/>
              </a:rPr>
              <a:t>cn</a:t>
            </a:r>
            <a:r>
              <a:rPr lang="fr-FR" b="1" dirty="0">
                <a:latin typeface="Times New Roman" pitchFamily="18" charset="0"/>
                <a:cs typeface="Times New Roman" pitchFamily="18" charset="0"/>
              </a:rPr>
              <a:t>)</a:t>
            </a:r>
          </a:p>
          <a:p>
            <a:pPr marL="274320" indent="-50800" algn="ctr">
              <a:buClr>
                <a:schemeClr val="accent3"/>
              </a:buClr>
              <a:buNone/>
              <a:defRPr/>
            </a:pPr>
            <a:r>
              <a:rPr lang="fr-FR" b="1" dirty="0">
                <a:latin typeface="Times New Roman" pitchFamily="18" charset="0"/>
                <a:cs typeface="Times New Roman" pitchFamily="18" charset="0"/>
              </a:rPr>
              <a:t>=SOMME(c1+c2+c3+…..+</a:t>
            </a:r>
            <a:r>
              <a:rPr lang="fr-FR" b="1" dirty="0" err="1">
                <a:latin typeface="Times New Roman" pitchFamily="18" charset="0"/>
                <a:cs typeface="Times New Roman" pitchFamily="18" charset="0"/>
              </a:rPr>
              <a:t>cn</a:t>
            </a:r>
            <a:r>
              <a:rPr lang="fr-FR" b="1" dirty="0">
                <a:latin typeface="Times New Roman" pitchFamily="18" charset="0"/>
                <a:cs typeface="Times New Roman" pitchFamily="18" charset="0"/>
              </a:rPr>
              <a:t>)</a:t>
            </a:r>
          </a:p>
          <a:p>
            <a:pPr marL="274320" indent="-50800" algn="ctr">
              <a:buClr>
                <a:schemeClr val="accent3"/>
              </a:buClr>
              <a:buNone/>
              <a:defRPr/>
            </a:pPr>
            <a:r>
              <a:rPr lang="fr-FR" b="1" dirty="0">
                <a:latin typeface="Times New Roman" pitchFamily="18" charset="0"/>
                <a:cs typeface="Times New Roman" pitchFamily="18" charset="0"/>
              </a:rPr>
              <a:t>=SOMME(nom de la plage).</a:t>
            </a:r>
          </a:p>
          <a:p>
            <a:pPr marL="274320" indent="-50800" algn="ctr">
              <a:buClr>
                <a:schemeClr val="accent3"/>
              </a:buClr>
              <a:buNone/>
              <a:defRPr/>
            </a:pPr>
            <a:endParaRPr lang="fr-FR" b="1" dirty="0">
              <a:latin typeface="Times New Roman" pitchFamily="18" charset="0"/>
              <a:cs typeface="Times New Roman" pitchFamily="18" charset="0"/>
            </a:endParaRPr>
          </a:p>
          <a:p>
            <a:pPr marL="274320" indent="-50800" algn="ctr">
              <a:buClr>
                <a:schemeClr val="accent3"/>
              </a:buClr>
              <a:buNone/>
              <a:defRPr/>
            </a:pPr>
            <a:endParaRPr lang="fr-FR" b="1" dirty="0">
              <a:latin typeface="Times New Roman" pitchFamily="18" charset="0"/>
              <a:cs typeface="Times New Roman" pitchFamily="18" charset="0"/>
            </a:endParaRPr>
          </a:p>
          <a:p>
            <a:pPr marL="274320" indent="-50800" algn="ctr">
              <a:buClr>
                <a:schemeClr val="accent3"/>
              </a:buClr>
              <a:buNone/>
              <a:defRPr/>
            </a:pPr>
            <a:endParaRPr lang="fr-FR" dirty="0">
              <a:latin typeface="Times New Roman" pitchFamily="18" charset="0"/>
              <a:cs typeface="Times New Roman" pitchFamily="18" charset="0"/>
            </a:endParaRPr>
          </a:p>
        </p:txBody>
      </p:sp>
      <p:sp>
        <p:nvSpPr>
          <p:cNvPr id="10" name="Espace réservé du pied de page 9"/>
          <p:cNvSpPr>
            <a:spLocks noGrp="1"/>
          </p:cNvSpPr>
          <p:nvPr>
            <p:ph type="ftr" sz="quarter" idx="11"/>
          </p:nvPr>
        </p:nvSpPr>
        <p:spPr/>
        <p:txBody>
          <a:bodyPr/>
          <a:lstStyle/>
          <a:p>
            <a:pPr>
              <a:defRPr/>
            </a:pPr>
            <a:r>
              <a:rPr lang="en-US"/>
              <a:t>Formation Ms Excel - Mr EL HASANY</a:t>
            </a:r>
            <a:endParaRPr lang="fr-FR"/>
          </a:p>
        </p:txBody>
      </p:sp>
      <p:sp>
        <p:nvSpPr>
          <p:cNvPr id="2" name="Espace réservé du numéro de diapositive 1">
            <a:extLst>
              <a:ext uri="{FF2B5EF4-FFF2-40B4-BE49-F238E27FC236}">
                <a16:creationId xmlns:a16="http://schemas.microsoft.com/office/drawing/2014/main" id="{C1E9A5EA-D113-4C7B-B10E-F4FC53588207}"/>
              </a:ext>
            </a:extLst>
          </p:cNvPr>
          <p:cNvSpPr>
            <a:spLocks noGrp="1"/>
          </p:cNvSpPr>
          <p:nvPr>
            <p:ph type="sldNum" sz="quarter" idx="12"/>
          </p:nvPr>
        </p:nvSpPr>
        <p:spPr/>
        <p:txBody>
          <a:bodyPr/>
          <a:lstStyle/>
          <a:p>
            <a:pPr>
              <a:defRPr/>
            </a:pPr>
            <a:fld id="{C0EF9A9A-27A1-433D-97F6-D0C518D49EEE}" type="slidenum">
              <a:rPr lang="fr-FR" smtClean="0"/>
              <a:pPr>
                <a:defRPr/>
              </a:pPr>
              <a:t>23</a:t>
            </a:fld>
            <a:endParaRPr lang="fr-F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063552" y="116632"/>
            <a:ext cx="8229600" cy="810344"/>
          </a:xfrm>
        </p:spPr>
        <p:txBody>
          <a:bodyPr/>
          <a:lstStyle/>
          <a:p>
            <a:pPr algn="ctr"/>
            <a:r>
              <a:rPr lang="fr-FR" dirty="0"/>
              <a:t>La Fonction « MOYENNE »</a:t>
            </a:r>
          </a:p>
        </p:txBody>
      </p:sp>
      <p:sp>
        <p:nvSpPr>
          <p:cNvPr id="58371" name="Rectangle 3"/>
          <p:cNvSpPr>
            <a:spLocks noGrp="1" noChangeArrowheads="1"/>
          </p:cNvSpPr>
          <p:nvPr>
            <p:ph idx="1"/>
          </p:nvPr>
        </p:nvSpPr>
        <p:spPr>
          <a:xfrm>
            <a:off x="1559496" y="1052736"/>
            <a:ext cx="8998768" cy="5256584"/>
          </a:xfrm>
        </p:spPr>
        <p:txBody>
          <a:bodyPr>
            <a:normAutofit/>
          </a:bodyPr>
          <a:lstStyle/>
          <a:p>
            <a:pPr marL="274320" indent="-50800">
              <a:buClr>
                <a:schemeClr val="accent3"/>
              </a:buClr>
              <a:buFont typeface="Wingdings" pitchFamily="2" charset="2"/>
              <a:buChar char="v"/>
              <a:defRPr/>
            </a:pPr>
            <a:r>
              <a:rPr lang="fr-FR" b="1" i="1" dirty="0">
                <a:latin typeface="Times New Roman" pitchFamily="18" charset="0"/>
                <a:cs typeface="Times New Roman" pitchFamily="18" charset="0"/>
              </a:rPr>
              <a:t>Que permet-elle ?</a:t>
            </a:r>
            <a:endParaRPr lang="fr-FR" dirty="0">
              <a:latin typeface="Times New Roman" pitchFamily="18" charset="0"/>
              <a:cs typeface="Times New Roman" pitchFamily="18" charset="0"/>
            </a:endParaRPr>
          </a:p>
          <a:p>
            <a:pPr>
              <a:buNone/>
            </a:pPr>
            <a:r>
              <a:rPr lang="fr-FR" dirty="0">
                <a:latin typeface="Times New Roman" pitchFamily="18" charset="0"/>
                <a:cs typeface="Times New Roman" pitchFamily="18" charset="0"/>
              </a:rPr>
              <a:t>Elle renvoie la moyenne d'une liste de valeurs. C’est le total de cellule sur le nombre de cellules.</a:t>
            </a:r>
          </a:p>
          <a:p>
            <a:pPr>
              <a:buFont typeface="Wingdings" pitchFamily="2" charset="2"/>
              <a:buChar char="v"/>
            </a:pPr>
            <a:r>
              <a:rPr lang="fr-FR" b="1" i="1" dirty="0">
                <a:latin typeface="Times New Roman" pitchFamily="18" charset="0"/>
                <a:cs typeface="Times New Roman" pitchFamily="18" charset="0"/>
              </a:rPr>
              <a:t>Comment s'écrit-elle et quels paramètres ?</a:t>
            </a:r>
          </a:p>
          <a:p>
            <a:pPr>
              <a:buNone/>
            </a:pPr>
            <a:r>
              <a:rPr lang="fr-FR" dirty="0">
                <a:latin typeface="Times New Roman" pitchFamily="18" charset="0"/>
                <a:cs typeface="Times New Roman" pitchFamily="18" charset="0"/>
              </a:rPr>
              <a:t>Comme pour les fonctions précédentes, elle prend au minimum un paramètre et peut en prendre jusqu'à 255 paramètres.</a:t>
            </a:r>
          </a:p>
          <a:p>
            <a:pPr algn="ctr">
              <a:buNone/>
            </a:pPr>
            <a:r>
              <a:rPr lang="fr-FR" b="1" dirty="0">
                <a:latin typeface="Times New Roman" pitchFamily="18" charset="0"/>
                <a:cs typeface="Times New Roman" pitchFamily="18" charset="0"/>
              </a:rPr>
              <a:t>=MOYENNE(plage1;plage2;. plage3;..)</a:t>
            </a:r>
          </a:p>
        </p:txBody>
      </p:sp>
      <p:sp>
        <p:nvSpPr>
          <p:cNvPr id="10" name="Espace réservé du pied de page 9"/>
          <p:cNvSpPr>
            <a:spLocks noGrp="1"/>
          </p:cNvSpPr>
          <p:nvPr>
            <p:ph type="ftr" sz="quarter" idx="11"/>
          </p:nvPr>
        </p:nvSpPr>
        <p:spPr/>
        <p:txBody>
          <a:bodyPr/>
          <a:lstStyle/>
          <a:p>
            <a:pPr>
              <a:defRPr/>
            </a:pPr>
            <a:r>
              <a:rPr lang="en-US"/>
              <a:t>Formation Ms Excel - Mr EL HASANY</a:t>
            </a:r>
            <a:endParaRPr lang="fr-FR"/>
          </a:p>
        </p:txBody>
      </p:sp>
      <p:sp>
        <p:nvSpPr>
          <p:cNvPr id="2" name="Espace réservé du numéro de diapositive 1">
            <a:extLst>
              <a:ext uri="{FF2B5EF4-FFF2-40B4-BE49-F238E27FC236}">
                <a16:creationId xmlns:a16="http://schemas.microsoft.com/office/drawing/2014/main" id="{921FE5EB-996A-43C4-8E88-D8E796CE5D53}"/>
              </a:ext>
            </a:extLst>
          </p:cNvPr>
          <p:cNvSpPr>
            <a:spLocks noGrp="1"/>
          </p:cNvSpPr>
          <p:nvPr>
            <p:ph type="sldNum" sz="quarter" idx="12"/>
          </p:nvPr>
        </p:nvSpPr>
        <p:spPr/>
        <p:txBody>
          <a:bodyPr/>
          <a:lstStyle/>
          <a:p>
            <a:pPr>
              <a:defRPr/>
            </a:pPr>
            <a:fld id="{C0EF9A9A-27A1-433D-97F6-D0C518D49EEE}" type="slidenum">
              <a:rPr lang="fr-FR" smtClean="0"/>
              <a:pPr>
                <a:defRPr/>
              </a:pPr>
              <a:t>24</a:t>
            </a:fld>
            <a:endParaRPr lang="fr-F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063552" y="26368"/>
            <a:ext cx="8229600" cy="954360"/>
          </a:xfrm>
        </p:spPr>
        <p:txBody>
          <a:bodyPr/>
          <a:lstStyle/>
          <a:p>
            <a:pPr algn="ctr"/>
            <a:r>
              <a:rPr lang="fr-FR" dirty="0"/>
              <a:t>La fonction  «MAX» et «MIN»</a:t>
            </a:r>
          </a:p>
        </p:txBody>
      </p:sp>
      <p:sp>
        <p:nvSpPr>
          <p:cNvPr id="58371" name="Rectangle 3"/>
          <p:cNvSpPr>
            <a:spLocks noGrp="1" noChangeArrowheads="1"/>
          </p:cNvSpPr>
          <p:nvPr>
            <p:ph idx="1"/>
          </p:nvPr>
        </p:nvSpPr>
        <p:spPr>
          <a:xfrm>
            <a:off x="1559496" y="1052736"/>
            <a:ext cx="8998768" cy="5256584"/>
          </a:xfrm>
        </p:spPr>
        <p:txBody>
          <a:bodyPr>
            <a:normAutofit/>
          </a:bodyPr>
          <a:lstStyle/>
          <a:p>
            <a:pPr marL="0" indent="355600">
              <a:buClr>
                <a:schemeClr val="accent3"/>
              </a:buClr>
              <a:buFont typeface="Wingdings" pitchFamily="2" charset="2"/>
              <a:buChar char="v"/>
              <a:defRPr/>
            </a:pPr>
            <a:r>
              <a:rPr lang="fr-FR" b="1" i="1" dirty="0">
                <a:latin typeface="Times New Roman" pitchFamily="18" charset="0"/>
                <a:cs typeface="Times New Roman" pitchFamily="18" charset="0"/>
              </a:rPr>
              <a:t>Que permet-elle ?</a:t>
            </a:r>
            <a:endParaRPr lang="fr-FR" dirty="0">
              <a:latin typeface="Times New Roman" pitchFamily="18" charset="0"/>
              <a:cs typeface="Times New Roman" pitchFamily="18" charset="0"/>
            </a:endParaRPr>
          </a:p>
          <a:p>
            <a:pPr marL="0" indent="355600">
              <a:buClr>
                <a:schemeClr val="accent3"/>
              </a:buClr>
              <a:buNone/>
              <a:defRPr/>
            </a:pPr>
            <a:r>
              <a:rPr lang="fr-FR" dirty="0">
                <a:latin typeface="Times New Roman" pitchFamily="18" charset="0"/>
                <a:cs typeface="Times New Roman" pitchFamily="18" charset="0"/>
              </a:rPr>
              <a:t>Ces fonctions permettent de renvoyer le maximum et le minimum d'une liste de nombres. </a:t>
            </a:r>
          </a:p>
          <a:p>
            <a:pPr marL="0" indent="355600">
              <a:buClr>
                <a:schemeClr val="accent3"/>
              </a:buClr>
              <a:buFont typeface="Wingdings" pitchFamily="2" charset="2"/>
              <a:buChar char="v"/>
              <a:defRPr/>
            </a:pPr>
            <a:r>
              <a:rPr lang="fr-FR" b="1" i="1" dirty="0">
                <a:latin typeface="Times New Roman" pitchFamily="18" charset="0"/>
                <a:cs typeface="Times New Roman" pitchFamily="18" charset="0"/>
              </a:rPr>
              <a:t>Comment s'écrit-elle et quels paramètres ?</a:t>
            </a:r>
          </a:p>
          <a:p>
            <a:pPr marL="0" indent="355600">
              <a:buNone/>
            </a:pPr>
            <a:r>
              <a:rPr lang="fr-FR" dirty="0">
                <a:latin typeface="Times New Roman" pitchFamily="18" charset="0"/>
                <a:cs typeface="Times New Roman" pitchFamily="18" charset="0"/>
              </a:rPr>
              <a:t>Ces fonctions prennent au moins un paramètre et ce nombre peut aller jusqu'à 255 plages de cellule. On peut donc comparer un grand nombre de valeurs.</a:t>
            </a:r>
          </a:p>
          <a:p>
            <a:pPr marL="0" indent="355600">
              <a:buNone/>
            </a:pPr>
            <a:r>
              <a:rPr lang="fr-FR" b="1" dirty="0">
                <a:latin typeface="Times New Roman" pitchFamily="18" charset="0"/>
                <a:cs typeface="Times New Roman" pitchFamily="18" charset="0"/>
              </a:rPr>
              <a:t>=MAX(plage1;plage2;nombre1;nombre2;...)</a:t>
            </a:r>
          </a:p>
          <a:p>
            <a:pPr marL="0" indent="355600">
              <a:buNone/>
            </a:pPr>
            <a:r>
              <a:rPr lang="fr-FR" b="1" dirty="0">
                <a:latin typeface="Times New Roman" pitchFamily="18" charset="0"/>
                <a:cs typeface="Times New Roman" pitchFamily="18" charset="0"/>
              </a:rPr>
              <a:t>=MIN(plage1;plage2;nombre1;nombre2;...)</a:t>
            </a:r>
          </a:p>
          <a:p>
            <a:pPr marL="0" indent="355600">
              <a:buNone/>
            </a:pPr>
            <a:r>
              <a:rPr lang="fr-FR" dirty="0">
                <a:latin typeface="Times New Roman" pitchFamily="18" charset="0"/>
                <a:cs typeface="Times New Roman" pitchFamily="18" charset="0"/>
              </a:rPr>
              <a:t>La fonction renvoie la plus petite valeur trouvée dans cette liste de valeurs.</a:t>
            </a:r>
          </a:p>
        </p:txBody>
      </p:sp>
      <p:sp>
        <p:nvSpPr>
          <p:cNvPr id="10" name="Espace réservé du pied de page 9"/>
          <p:cNvSpPr>
            <a:spLocks noGrp="1"/>
          </p:cNvSpPr>
          <p:nvPr>
            <p:ph type="ftr" sz="quarter" idx="11"/>
          </p:nvPr>
        </p:nvSpPr>
        <p:spPr/>
        <p:txBody>
          <a:bodyPr/>
          <a:lstStyle/>
          <a:p>
            <a:pPr>
              <a:defRPr/>
            </a:pPr>
            <a:r>
              <a:rPr lang="en-US"/>
              <a:t>Formation Ms Excel - Mr EL HASANY</a:t>
            </a:r>
            <a:endParaRPr lang="fr-FR"/>
          </a:p>
        </p:txBody>
      </p:sp>
      <p:sp>
        <p:nvSpPr>
          <p:cNvPr id="2" name="Espace réservé du numéro de diapositive 1">
            <a:extLst>
              <a:ext uri="{FF2B5EF4-FFF2-40B4-BE49-F238E27FC236}">
                <a16:creationId xmlns:a16="http://schemas.microsoft.com/office/drawing/2014/main" id="{52E159FE-8EFA-4B71-B448-4E97CA30D4D1}"/>
              </a:ext>
            </a:extLst>
          </p:cNvPr>
          <p:cNvSpPr>
            <a:spLocks noGrp="1"/>
          </p:cNvSpPr>
          <p:nvPr>
            <p:ph type="sldNum" sz="quarter" idx="12"/>
          </p:nvPr>
        </p:nvSpPr>
        <p:spPr/>
        <p:txBody>
          <a:bodyPr/>
          <a:lstStyle/>
          <a:p>
            <a:pPr>
              <a:defRPr/>
            </a:pPr>
            <a:fld id="{C0EF9A9A-27A1-433D-97F6-D0C518D49EEE}" type="slidenum">
              <a:rPr lang="fr-FR" smtClean="0"/>
              <a:pPr>
                <a:defRPr/>
              </a:pPr>
              <a:t>25</a:t>
            </a:fld>
            <a:endParaRPr lang="fr-F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81200" y="155412"/>
            <a:ext cx="8229600" cy="666328"/>
          </a:xfrm>
        </p:spPr>
        <p:txBody>
          <a:bodyPr>
            <a:normAutofit fontScale="90000"/>
          </a:bodyPr>
          <a:lstStyle/>
          <a:p>
            <a:pPr algn="ctr"/>
            <a:r>
              <a:rPr lang="fr-FR" dirty="0"/>
              <a:t>La fonction « NB »</a:t>
            </a:r>
          </a:p>
        </p:txBody>
      </p:sp>
      <p:sp>
        <p:nvSpPr>
          <p:cNvPr id="58371" name="Rectangle 3"/>
          <p:cNvSpPr>
            <a:spLocks noGrp="1" noChangeArrowheads="1"/>
          </p:cNvSpPr>
          <p:nvPr>
            <p:ph idx="1"/>
          </p:nvPr>
        </p:nvSpPr>
        <p:spPr>
          <a:xfrm>
            <a:off x="1559496" y="1052736"/>
            <a:ext cx="8998768" cy="5256584"/>
          </a:xfrm>
        </p:spPr>
        <p:txBody>
          <a:bodyPr>
            <a:normAutofit/>
          </a:bodyPr>
          <a:lstStyle/>
          <a:p>
            <a:pPr marL="88900" indent="266700">
              <a:buClr>
                <a:schemeClr val="accent3"/>
              </a:buClr>
              <a:buFont typeface="Wingdings" pitchFamily="2" charset="2"/>
              <a:buChar char="v"/>
              <a:defRPr/>
            </a:pPr>
            <a:r>
              <a:rPr lang="fr-FR" b="1" i="1" dirty="0">
                <a:latin typeface="Times New Roman" pitchFamily="18" charset="0"/>
                <a:cs typeface="Times New Roman" pitchFamily="18" charset="0"/>
              </a:rPr>
              <a:t>Que permet-elle ?</a:t>
            </a:r>
            <a:endParaRPr lang="fr-FR" dirty="0">
              <a:latin typeface="Times New Roman" pitchFamily="18" charset="0"/>
              <a:cs typeface="Times New Roman" pitchFamily="18" charset="0"/>
            </a:endParaRPr>
          </a:p>
          <a:p>
            <a:pPr marL="88900" indent="266700">
              <a:buClr>
                <a:schemeClr val="accent3"/>
              </a:buClr>
              <a:buNone/>
              <a:defRPr/>
            </a:pPr>
            <a:r>
              <a:rPr lang="fr-FR" dirty="0">
                <a:latin typeface="Times New Roman" pitchFamily="18" charset="0"/>
                <a:cs typeface="Times New Roman" pitchFamily="18" charset="0"/>
              </a:rPr>
              <a:t>La fonction NB permet de renvoyer le nombre de cellules d'une plage qui comporte un nombre. </a:t>
            </a:r>
          </a:p>
          <a:p>
            <a:pPr marL="88900" indent="266700">
              <a:buClr>
                <a:schemeClr val="accent3"/>
              </a:buClr>
              <a:buFont typeface="Wingdings" pitchFamily="2" charset="2"/>
              <a:buChar char="v"/>
              <a:defRPr/>
            </a:pPr>
            <a:r>
              <a:rPr lang="fr-FR" b="1" i="1" dirty="0">
                <a:latin typeface="Times New Roman" pitchFamily="18" charset="0"/>
                <a:cs typeface="Times New Roman" pitchFamily="18" charset="0"/>
              </a:rPr>
              <a:t>Comment s'écrit-elle et quels paramètres ?</a:t>
            </a:r>
          </a:p>
          <a:p>
            <a:pPr marL="88900" indent="266700">
              <a:buNone/>
            </a:pPr>
            <a:r>
              <a:rPr lang="fr-FR" dirty="0">
                <a:latin typeface="Times New Roman" pitchFamily="18" charset="0"/>
                <a:cs typeface="Times New Roman" pitchFamily="18" charset="0"/>
              </a:rPr>
              <a:t>Cette fonction est une fonction de la catégorie des statistiques et donc fonctionne de la même façon. Il suffit de lui donner en paramètre la plage que l'on veut compter. On peut donner jusqu'à 255 valeurs de plages.</a:t>
            </a:r>
          </a:p>
          <a:p>
            <a:pPr marL="88900" indent="266700" algn="ctr">
              <a:buNone/>
            </a:pPr>
            <a:r>
              <a:rPr lang="fr-FR" b="1" dirty="0">
                <a:latin typeface="Times New Roman" pitchFamily="18" charset="0"/>
                <a:cs typeface="Times New Roman" pitchFamily="18" charset="0"/>
              </a:rPr>
              <a:t>=NB(plage1;plage2)</a:t>
            </a:r>
            <a:endParaRPr lang="fr-FR" dirty="0">
              <a:latin typeface="Times New Roman" pitchFamily="18" charset="0"/>
              <a:cs typeface="Times New Roman" pitchFamily="18" charset="0"/>
            </a:endParaRPr>
          </a:p>
        </p:txBody>
      </p:sp>
      <p:sp>
        <p:nvSpPr>
          <p:cNvPr id="10" name="Espace réservé du pied de page 9"/>
          <p:cNvSpPr>
            <a:spLocks noGrp="1"/>
          </p:cNvSpPr>
          <p:nvPr>
            <p:ph type="ftr" sz="quarter" idx="11"/>
          </p:nvPr>
        </p:nvSpPr>
        <p:spPr/>
        <p:txBody>
          <a:bodyPr/>
          <a:lstStyle/>
          <a:p>
            <a:pPr>
              <a:defRPr/>
            </a:pPr>
            <a:r>
              <a:rPr lang="en-US"/>
              <a:t>Formation Ms Excel - Mr EL HASANY</a:t>
            </a:r>
            <a:endParaRPr lang="fr-FR"/>
          </a:p>
        </p:txBody>
      </p:sp>
      <p:sp>
        <p:nvSpPr>
          <p:cNvPr id="2" name="Espace réservé du numéro de diapositive 1">
            <a:extLst>
              <a:ext uri="{FF2B5EF4-FFF2-40B4-BE49-F238E27FC236}">
                <a16:creationId xmlns:a16="http://schemas.microsoft.com/office/drawing/2014/main" id="{11BF17CD-E9CC-43EE-B4C1-7ACBF6543143}"/>
              </a:ext>
            </a:extLst>
          </p:cNvPr>
          <p:cNvSpPr>
            <a:spLocks noGrp="1"/>
          </p:cNvSpPr>
          <p:nvPr>
            <p:ph type="sldNum" sz="quarter" idx="12"/>
          </p:nvPr>
        </p:nvSpPr>
        <p:spPr/>
        <p:txBody>
          <a:bodyPr/>
          <a:lstStyle/>
          <a:p>
            <a:pPr>
              <a:defRPr/>
            </a:pPr>
            <a:fld id="{C0EF9A9A-27A1-433D-97F6-D0C518D49EEE}" type="slidenum">
              <a:rPr lang="fr-FR" smtClean="0"/>
              <a:pPr>
                <a:defRPr/>
              </a:pPr>
              <a:t>26</a:t>
            </a:fld>
            <a:endParaRPr lang="fr-F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81200" y="291075"/>
            <a:ext cx="8229600" cy="720080"/>
          </a:xfrm>
        </p:spPr>
        <p:txBody>
          <a:bodyPr>
            <a:normAutofit fontScale="90000"/>
          </a:bodyPr>
          <a:lstStyle/>
          <a:p>
            <a:pPr algn="ctr"/>
            <a:r>
              <a:rPr lang="fr-FR" sz="4800" dirty="0"/>
              <a:t>La fonction «NBVAL» et «NB.VIDE»</a:t>
            </a:r>
          </a:p>
        </p:txBody>
      </p:sp>
      <p:sp>
        <p:nvSpPr>
          <p:cNvPr id="58371" name="Rectangle 3"/>
          <p:cNvSpPr>
            <a:spLocks noGrp="1" noChangeArrowheads="1"/>
          </p:cNvSpPr>
          <p:nvPr>
            <p:ph idx="1"/>
          </p:nvPr>
        </p:nvSpPr>
        <p:spPr>
          <a:xfrm>
            <a:off x="1559496" y="1412776"/>
            <a:ext cx="8998768" cy="4896544"/>
          </a:xfrm>
        </p:spPr>
        <p:txBody>
          <a:bodyPr>
            <a:normAutofit/>
          </a:bodyPr>
          <a:lstStyle/>
          <a:p>
            <a:pPr marL="88900" indent="355600">
              <a:buClr>
                <a:schemeClr val="accent3"/>
              </a:buClr>
              <a:buFont typeface="Wingdings" pitchFamily="2" charset="2"/>
              <a:buChar char="v"/>
              <a:defRPr/>
            </a:pPr>
            <a:r>
              <a:rPr lang="fr-FR" b="1" i="1" dirty="0">
                <a:latin typeface="Times New Roman" pitchFamily="18" charset="0"/>
                <a:cs typeface="Times New Roman" pitchFamily="18" charset="0"/>
              </a:rPr>
              <a:t>Que permet-elle ?</a:t>
            </a:r>
            <a:endParaRPr lang="fr-FR" dirty="0">
              <a:latin typeface="Times New Roman" pitchFamily="18" charset="0"/>
              <a:cs typeface="Times New Roman" pitchFamily="18" charset="0"/>
            </a:endParaRPr>
          </a:p>
          <a:p>
            <a:pPr marL="88900" indent="355600">
              <a:buNone/>
            </a:pPr>
            <a:r>
              <a:rPr lang="fr-FR" dirty="0">
                <a:latin typeface="Times New Roman" pitchFamily="18" charset="0"/>
                <a:cs typeface="Times New Roman" pitchFamily="18" charset="0"/>
              </a:rPr>
              <a:t> la fonction </a:t>
            </a:r>
            <a:r>
              <a:rPr lang="fr-FR" b="1" dirty="0">
                <a:latin typeface="Times New Roman" pitchFamily="18" charset="0"/>
                <a:cs typeface="Times New Roman" pitchFamily="18" charset="0"/>
              </a:rPr>
              <a:t>NB. VIDE et NBVAL fonctionnent  de la même manière que la fonction NB</a:t>
            </a:r>
            <a:r>
              <a:rPr lang="fr-FR" dirty="0">
                <a:latin typeface="Times New Roman" pitchFamily="18" charset="0"/>
                <a:cs typeface="Times New Roman" pitchFamily="18" charset="0"/>
              </a:rPr>
              <a:t>. La fonction </a:t>
            </a:r>
            <a:r>
              <a:rPr lang="fr-FR" b="1" dirty="0">
                <a:latin typeface="Times New Roman" pitchFamily="18" charset="0"/>
                <a:cs typeface="Times New Roman" pitchFamily="18" charset="0"/>
              </a:rPr>
              <a:t>NBVAL </a:t>
            </a:r>
            <a:r>
              <a:rPr lang="fr-FR" dirty="0">
                <a:latin typeface="Times New Roman" pitchFamily="18" charset="0"/>
                <a:cs typeface="Times New Roman" pitchFamily="18" charset="0"/>
              </a:rPr>
              <a:t>compte les cellules non vides (donc compte les cellules contenant du texte) d'une plage alors que </a:t>
            </a:r>
            <a:r>
              <a:rPr lang="fr-FR" b="1" dirty="0">
                <a:latin typeface="Times New Roman" pitchFamily="18" charset="0"/>
                <a:cs typeface="Times New Roman" pitchFamily="18" charset="0"/>
              </a:rPr>
              <a:t>NB.VIDE </a:t>
            </a:r>
            <a:r>
              <a:rPr lang="fr-FR" dirty="0">
                <a:latin typeface="Times New Roman" pitchFamily="18" charset="0"/>
                <a:cs typeface="Times New Roman" pitchFamily="18" charset="0"/>
              </a:rPr>
              <a:t>compte le nombre de cellules vides d'une plage.</a:t>
            </a:r>
          </a:p>
          <a:p>
            <a:pPr marL="88900" indent="355600">
              <a:buClr>
                <a:schemeClr val="accent3"/>
              </a:buClr>
              <a:buFont typeface="Wingdings" pitchFamily="2" charset="2"/>
              <a:buChar char="v"/>
              <a:defRPr/>
            </a:pPr>
            <a:r>
              <a:rPr lang="fr-FR" b="1" i="1" dirty="0">
                <a:latin typeface="Times New Roman" pitchFamily="18" charset="0"/>
                <a:cs typeface="Times New Roman" pitchFamily="18" charset="0"/>
              </a:rPr>
              <a:t>Comment s'écrit-elle et quels paramètres ?</a:t>
            </a:r>
          </a:p>
          <a:p>
            <a:pPr marL="88900" indent="355600" algn="ctr">
              <a:buClr>
                <a:schemeClr val="accent3"/>
              </a:buClr>
              <a:buNone/>
              <a:defRPr/>
            </a:pPr>
            <a:r>
              <a:rPr lang="fr-FR" b="1" i="1" dirty="0">
                <a:latin typeface="Times New Roman" pitchFamily="18" charset="0"/>
                <a:cs typeface="Times New Roman" pitchFamily="18" charset="0"/>
              </a:rPr>
              <a:t>    =NB.VIDE(Plage1;Plage2;….;plage255)</a:t>
            </a:r>
          </a:p>
          <a:p>
            <a:pPr marL="88900" indent="355600" algn="ctr">
              <a:buClr>
                <a:schemeClr val="accent3"/>
              </a:buClr>
              <a:buNone/>
              <a:defRPr/>
            </a:pPr>
            <a:r>
              <a:rPr lang="fr-FR" b="1" i="1" dirty="0">
                <a:latin typeface="Times New Roman" pitchFamily="18" charset="0"/>
                <a:cs typeface="Times New Roman" pitchFamily="18" charset="0"/>
              </a:rPr>
              <a:t>=NBVAL(plage1;plage2;….;plage255)</a:t>
            </a:r>
          </a:p>
          <a:p>
            <a:pPr marL="88900" indent="355600">
              <a:buClr>
                <a:schemeClr val="accent3"/>
              </a:buClr>
              <a:buNone/>
              <a:defRPr/>
            </a:pPr>
            <a:endParaRPr lang="fr-FR" b="1" i="1" dirty="0">
              <a:latin typeface="Times New Roman" pitchFamily="18" charset="0"/>
              <a:cs typeface="Times New Roman" pitchFamily="18" charset="0"/>
            </a:endParaRPr>
          </a:p>
        </p:txBody>
      </p:sp>
      <p:sp>
        <p:nvSpPr>
          <p:cNvPr id="10" name="Espace réservé du pied de page 9"/>
          <p:cNvSpPr>
            <a:spLocks noGrp="1"/>
          </p:cNvSpPr>
          <p:nvPr>
            <p:ph type="ftr" sz="quarter" idx="11"/>
          </p:nvPr>
        </p:nvSpPr>
        <p:spPr/>
        <p:txBody>
          <a:bodyPr/>
          <a:lstStyle/>
          <a:p>
            <a:pPr>
              <a:defRPr/>
            </a:pPr>
            <a:r>
              <a:rPr lang="en-US"/>
              <a:t>Formation Ms Excel - Mr EL HASANY</a:t>
            </a:r>
            <a:endParaRPr lang="fr-FR"/>
          </a:p>
        </p:txBody>
      </p:sp>
      <p:sp>
        <p:nvSpPr>
          <p:cNvPr id="2" name="Espace réservé du numéro de diapositive 1">
            <a:extLst>
              <a:ext uri="{FF2B5EF4-FFF2-40B4-BE49-F238E27FC236}">
                <a16:creationId xmlns:a16="http://schemas.microsoft.com/office/drawing/2014/main" id="{82D3B2DA-8783-4A1D-B93F-73B4B8F65726}"/>
              </a:ext>
            </a:extLst>
          </p:cNvPr>
          <p:cNvSpPr>
            <a:spLocks noGrp="1"/>
          </p:cNvSpPr>
          <p:nvPr>
            <p:ph type="sldNum" sz="quarter" idx="12"/>
          </p:nvPr>
        </p:nvSpPr>
        <p:spPr/>
        <p:txBody>
          <a:bodyPr/>
          <a:lstStyle/>
          <a:p>
            <a:pPr>
              <a:defRPr/>
            </a:pPr>
            <a:fld id="{C0EF9A9A-27A1-433D-97F6-D0C518D49EEE}" type="slidenum">
              <a:rPr lang="fr-FR" smtClean="0"/>
              <a:pPr>
                <a:defRPr/>
              </a:pPr>
              <a:t>27</a:t>
            </a:fld>
            <a:endParaRPr lang="fr-F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063552" y="332656"/>
            <a:ext cx="8229600" cy="738336"/>
          </a:xfrm>
        </p:spPr>
        <p:txBody>
          <a:bodyPr>
            <a:normAutofit/>
          </a:bodyPr>
          <a:lstStyle/>
          <a:p>
            <a:pPr algn="ctr"/>
            <a:r>
              <a:rPr lang="fr-FR" dirty="0"/>
              <a:t>La fonction  «NB.SI»</a:t>
            </a:r>
          </a:p>
        </p:txBody>
      </p:sp>
      <p:sp>
        <p:nvSpPr>
          <p:cNvPr id="58371" name="Rectangle 3"/>
          <p:cNvSpPr>
            <a:spLocks noGrp="1" noChangeArrowheads="1"/>
          </p:cNvSpPr>
          <p:nvPr>
            <p:ph idx="1"/>
          </p:nvPr>
        </p:nvSpPr>
        <p:spPr>
          <a:xfrm>
            <a:off x="1993776" y="1340768"/>
            <a:ext cx="8998768" cy="5256584"/>
          </a:xfrm>
        </p:spPr>
        <p:txBody>
          <a:bodyPr>
            <a:normAutofit/>
          </a:bodyPr>
          <a:lstStyle/>
          <a:p>
            <a:pPr marL="88900" indent="355600">
              <a:buClr>
                <a:schemeClr val="accent3"/>
              </a:buClr>
              <a:buFont typeface="Wingdings" pitchFamily="2" charset="2"/>
              <a:buChar char="v"/>
              <a:defRPr/>
            </a:pPr>
            <a:r>
              <a:rPr lang="fr-FR" b="1" i="1" dirty="0">
                <a:latin typeface="Times New Roman" pitchFamily="18" charset="0"/>
                <a:cs typeface="Times New Roman" pitchFamily="18" charset="0"/>
              </a:rPr>
              <a:t>Que permet-elle ?</a:t>
            </a:r>
            <a:endParaRPr lang="fr-FR" dirty="0">
              <a:latin typeface="Times New Roman" pitchFamily="18" charset="0"/>
              <a:cs typeface="Times New Roman" pitchFamily="18" charset="0"/>
            </a:endParaRPr>
          </a:p>
          <a:p>
            <a:pPr>
              <a:buNone/>
            </a:pPr>
            <a:r>
              <a:rPr lang="fr-FR" dirty="0"/>
              <a:t>La fonction </a:t>
            </a:r>
            <a:r>
              <a:rPr lang="fr-FR" b="1" dirty="0"/>
              <a:t>NB.SI </a:t>
            </a:r>
            <a:r>
              <a:rPr lang="fr-FR" dirty="0"/>
              <a:t>fonctionne comme la fonction SOMME.SI et la fonction MOYENNE.SI. Elle permet de compter les cellules selon une condition.</a:t>
            </a:r>
          </a:p>
          <a:p>
            <a:pPr>
              <a:buFont typeface="Wingdings" pitchFamily="2" charset="2"/>
              <a:buChar char="v"/>
            </a:pPr>
            <a:r>
              <a:rPr lang="fr-FR" dirty="0"/>
              <a:t> </a:t>
            </a:r>
            <a:r>
              <a:rPr lang="fr-FR" b="1" i="1" dirty="0">
                <a:latin typeface="Times New Roman" pitchFamily="18" charset="0"/>
                <a:cs typeface="Times New Roman" pitchFamily="18" charset="0"/>
              </a:rPr>
              <a:t>Comment s'écrit-elle et quels paramètres ?</a:t>
            </a:r>
          </a:p>
          <a:p>
            <a:pPr>
              <a:buNone/>
            </a:pPr>
            <a:endParaRPr lang="fr-FR" b="1" i="1" dirty="0">
              <a:latin typeface="Times New Roman" pitchFamily="18" charset="0"/>
              <a:cs typeface="Times New Roman" pitchFamily="18" charset="0"/>
            </a:endParaRPr>
          </a:p>
          <a:p>
            <a:pPr marL="88900" indent="355600" algn="ctr">
              <a:buClr>
                <a:schemeClr val="accent3"/>
              </a:buClr>
              <a:buNone/>
              <a:defRPr/>
            </a:pPr>
            <a:r>
              <a:rPr lang="fr-FR" b="1" i="1" dirty="0">
                <a:latin typeface="Times New Roman" pitchFamily="18" charset="0"/>
                <a:cs typeface="Times New Roman" pitchFamily="18" charset="0"/>
              </a:rPr>
              <a:t>    =NB.SI(</a:t>
            </a:r>
            <a:r>
              <a:rPr lang="fr-FR" b="1" i="1" dirty="0" err="1">
                <a:latin typeface="Times New Roman" pitchFamily="18" charset="0"/>
                <a:cs typeface="Times New Roman" pitchFamily="18" charset="0"/>
              </a:rPr>
              <a:t>plage;critere;plage</a:t>
            </a:r>
            <a:r>
              <a:rPr lang="fr-FR" b="1" i="1" dirty="0">
                <a:latin typeface="Times New Roman" pitchFamily="18" charset="0"/>
                <a:cs typeface="Times New Roman" pitchFamily="18" charset="0"/>
              </a:rPr>
              <a:t> de calcule)</a:t>
            </a:r>
          </a:p>
          <a:p>
            <a:pPr marL="88900" indent="355600">
              <a:buClr>
                <a:schemeClr val="accent3"/>
              </a:buClr>
              <a:buNone/>
              <a:defRPr/>
            </a:pPr>
            <a:endParaRPr lang="fr-FR" b="1" i="1" dirty="0">
              <a:latin typeface="Times New Roman" pitchFamily="18" charset="0"/>
              <a:cs typeface="Times New Roman" pitchFamily="18" charset="0"/>
            </a:endParaRPr>
          </a:p>
        </p:txBody>
      </p:sp>
      <p:sp>
        <p:nvSpPr>
          <p:cNvPr id="10" name="Espace réservé du pied de page 9"/>
          <p:cNvSpPr>
            <a:spLocks noGrp="1"/>
          </p:cNvSpPr>
          <p:nvPr>
            <p:ph type="ftr" sz="quarter" idx="11"/>
          </p:nvPr>
        </p:nvSpPr>
        <p:spPr/>
        <p:txBody>
          <a:bodyPr/>
          <a:lstStyle/>
          <a:p>
            <a:pPr>
              <a:defRPr/>
            </a:pPr>
            <a:r>
              <a:rPr lang="en-US"/>
              <a:t>Formation Ms Excel - Mr EL HASANY</a:t>
            </a:r>
            <a:endParaRPr lang="fr-FR"/>
          </a:p>
        </p:txBody>
      </p:sp>
      <p:sp>
        <p:nvSpPr>
          <p:cNvPr id="2" name="Espace réservé du numéro de diapositive 1">
            <a:extLst>
              <a:ext uri="{FF2B5EF4-FFF2-40B4-BE49-F238E27FC236}">
                <a16:creationId xmlns:a16="http://schemas.microsoft.com/office/drawing/2014/main" id="{797EFCCE-8F98-4E84-B50D-C0D13E057A6D}"/>
              </a:ext>
            </a:extLst>
          </p:cNvPr>
          <p:cNvSpPr>
            <a:spLocks noGrp="1"/>
          </p:cNvSpPr>
          <p:nvPr>
            <p:ph type="sldNum" sz="quarter" idx="12"/>
          </p:nvPr>
        </p:nvSpPr>
        <p:spPr/>
        <p:txBody>
          <a:bodyPr/>
          <a:lstStyle/>
          <a:p>
            <a:pPr>
              <a:defRPr/>
            </a:pPr>
            <a:fld id="{C0EF9A9A-27A1-433D-97F6-D0C518D49EEE}" type="slidenum">
              <a:rPr lang="fr-FR" smtClean="0"/>
              <a:pPr>
                <a:defRPr/>
              </a:pPr>
              <a:t>28</a:t>
            </a:fld>
            <a:endParaRPr lang="fr-FR"/>
          </a:p>
        </p:txBody>
      </p:sp>
    </p:spTree>
    <p:extLst>
      <p:ext uri="{BB962C8B-B14F-4D97-AF65-F5344CB8AC3E}">
        <p14:creationId xmlns:p14="http://schemas.microsoft.com/office/powerpoint/2010/main" val="306962007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44080" y="393666"/>
            <a:ext cx="8229600" cy="620688"/>
          </a:xfrm>
        </p:spPr>
        <p:txBody>
          <a:bodyPr>
            <a:normAutofit fontScale="90000"/>
          </a:bodyPr>
          <a:lstStyle/>
          <a:p>
            <a:pPr algn="ctr"/>
            <a:r>
              <a:rPr lang="fr-FR" dirty="0"/>
              <a:t>La fonction logique «SI» Simple</a:t>
            </a:r>
          </a:p>
        </p:txBody>
      </p:sp>
      <p:sp>
        <p:nvSpPr>
          <p:cNvPr id="58371" name="Rectangle 3"/>
          <p:cNvSpPr>
            <a:spLocks noGrp="1" noChangeArrowheads="1"/>
          </p:cNvSpPr>
          <p:nvPr>
            <p:ph idx="1"/>
          </p:nvPr>
        </p:nvSpPr>
        <p:spPr>
          <a:xfrm>
            <a:off x="1777752" y="1268760"/>
            <a:ext cx="8638728" cy="5256584"/>
          </a:xfrm>
        </p:spPr>
        <p:txBody>
          <a:bodyPr>
            <a:normAutofit/>
          </a:bodyPr>
          <a:lstStyle/>
          <a:p>
            <a:pPr marL="88900" indent="355600" algn="just">
              <a:buClr>
                <a:schemeClr val="accent3"/>
              </a:buClr>
              <a:buFont typeface="Wingdings" pitchFamily="2" charset="2"/>
              <a:buChar char="v"/>
              <a:defRPr/>
            </a:pPr>
            <a:r>
              <a:rPr lang="fr-FR" b="1" i="1" dirty="0">
                <a:latin typeface="Times New Roman" pitchFamily="18" charset="0"/>
                <a:cs typeface="Times New Roman" pitchFamily="18" charset="0"/>
              </a:rPr>
              <a:t>Que permet-elle ?</a:t>
            </a:r>
            <a:endParaRPr lang="fr-FR" dirty="0">
              <a:latin typeface="Times New Roman" pitchFamily="18" charset="0"/>
              <a:cs typeface="Times New Roman" pitchFamily="18" charset="0"/>
            </a:endParaRPr>
          </a:p>
          <a:p>
            <a:pPr marL="88900" indent="355600" algn="just">
              <a:buNone/>
            </a:pPr>
            <a:r>
              <a:rPr lang="fr-FR" dirty="0">
                <a:latin typeface="Times New Roman" pitchFamily="18" charset="0"/>
                <a:cs typeface="Times New Roman" pitchFamily="18" charset="0"/>
              </a:rPr>
              <a:t>La fonction SI permet de renvoyer une valeur ou une autre selon une condition. La fonction renvoie VRAI si la condition est respectée et FAUX si elle ne l'est pas.</a:t>
            </a:r>
          </a:p>
          <a:p>
            <a:pPr marL="88900" indent="355600" algn="just">
              <a:buFont typeface="Wingdings" pitchFamily="2" charset="2"/>
              <a:buChar char="v"/>
            </a:pPr>
            <a:r>
              <a:rPr lang="fr-FR" b="1" i="1" dirty="0">
                <a:latin typeface="Times New Roman" pitchFamily="18" charset="0"/>
                <a:cs typeface="Times New Roman" pitchFamily="18" charset="0"/>
              </a:rPr>
              <a:t>Comment s'écrit-elle et quels paramètres ?</a:t>
            </a:r>
          </a:p>
          <a:p>
            <a:pPr marL="88900" indent="355600">
              <a:buNone/>
            </a:pPr>
            <a:r>
              <a:rPr lang="fr-FR" dirty="0">
                <a:latin typeface="Times New Roman" pitchFamily="18" charset="0"/>
                <a:cs typeface="Times New Roman" pitchFamily="18" charset="0"/>
              </a:rPr>
              <a:t>Cette fonction prend un paramètre obligatoire : le test logique Puis deux paramètres optionnels qui sont très souvent renseignés sinon la condition n'est pas très utile. </a:t>
            </a:r>
          </a:p>
          <a:p>
            <a:pPr marL="88900" indent="355600" algn="ctr">
              <a:buNone/>
            </a:pPr>
            <a:r>
              <a:rPr lang="fr-FR" b="1" dirty="0">
                <a:latin typeface="Times New Roman" pitchFamily="18" charset="0"/>
                <a:cs typeface="Times New Roman" pitchFamily="18" charset="0"/>
              </a:rPr>
              <a:t>=SI(</a:t>
            </a:r>
            <a:r>
              <a:rPr lang="fr-FR" b="1" dirty="0" err="1">
                <a:latin typeface="Times New Roman" pitchFamily="18" charset="0"/>
                <a:cs typeface="Times New Roman" pitchFamily="18" charset="0"/>
              </a:rPr>
              <a:t>test_logique</a:t>
            </a:r>
            <a:r>
              <a:rPr lang="fr-FR" b="1" dirty="0">
                <a:latin typeface="Times New Roman" pitchFamily="18" charset="0"/>
                <a:cs typeface="Times New Roman" pitchFamily="18" charset="0"/>
              </a:rPr>
              <a:t>;[</a:t>
            </a:r>
            <a:r>
              <a:rPr lang="fr-FR" b="1" dirty="0" err="1">
                <a:latin typeface="Times New Roman" pitchFamily="18" charset="0"/>
                <a:cs typeface="Times New Roman" pitchFamily="18" charset="0"/>
              </a:rPr>
              <a:t>valeur_si_vrai</a:t>
            </a:r>
            <a:r>
              <a:rPr lang="fr-FR" b="1" dirty="0">
                <a:latin typeface="Times New Roman" pitchFamily="18" charset="0"/>
                <a:cs typeface="Times New Roman" pitchFamily="18" charset="0"/>
              </a:rPr>
              <a:t>];[</a:t>
            </a:r>
            <a:r>
              <a:rPr lang="fr-FR" b="1" dirty="0" err="1">
                <a:latin typeface="Times New Roman" pitchFamily="18" charset="0"/>
                <a:cs typeface="Times New Roman" pitchFamily="18" charset="0"/>
              </a:rPr>
              <a:t>valeur_si_faux</a:t>
            </a:r>
            <a:r>
              <a:rPr lang="fr-FR" b="1" dirty="0">
                <a:latin typeface="Times New Roman" pitchFamily="18" charset="0"/>
                <a:cs typeface="Times New Roman" pitchFamily="18" charset="0"/>
              </a:rPr>
              <a:t>])</a:t>
            </a:r>
          </a:p>
          <a:p>
            <a:pPr marL="88900" indent="355600" algn="ctr">
              <a:buNone/>
            </a:pPr>
            <a:r>
              <a:rPr lang="fr-FR" b="1" dirty="0">
                <a:latin typeface="Times New Roman" pitchFamily="18" charset="0"/>
                <a:cs typeface="Times New Roman" pitchFamily="18" charset="0"/>
              </a:rPr>
              <a:t>Exemple:</a:t>
            </a:r>
          </a:p>
          <a:p>
            <a:pPr marL="88900" indent="355600" algn="ctr">
              <a:buNone/>
            </a:pPr>
            <a:endParaRPr lang="fr-FR" b="1" dirty="0">
              <a:latin typeface="Times New Roman" pitchFamily="18" charset="0"/>
              <a:cs typeface="Times New Roman" pitchFamily="18" charset="0"/>
            </a:endParaRPr>
          </a:p>
          <a:p>
            <a:pPr marL="88900" indent="355600" algn="just">
              <a:buClr>
                <a:schemeClr val="accent3"/>
              </a:buClr>
              <a:buNone/>
              <a:defRPr/>
            </a:pPr>
            <a:endParaRPr lang="fr-FR" dirty="0">
              <a:latin typeface="Times New Roman" pitchFamily="18" charset="0"/>
              <a:cs typeface="Times New Roman" pitchFamily="18" charset="0"/>
            </a:endParaRPr>
          </a:p>
        </p:txBody>
      </p:sp>
      <p:sp>
        <p:nvSpPr>
          <p:cNvPr id="10" name="Espace réservé du pied de page 9"/>
          <p:cNvSpPr>
            <a:spLocks noGrp="1"/>
          </p:cNvSpPr>
          <p:nvPr>
            <p:ph type="ftr" sz="quarter" idx="11"/>
          </p:nvPr>
        </p:nvSpPr>
        <p:spPr/>
        <p:txBody>
          <a:bodyPr/>
          <a:lstStyle/>
          <a:p>
            <a:pPr>
              <a:defRPr/>
            </a:pPr>
            <a:r>
              <a:rPr lang="en-US"/>
              <a:t>Formation Ms Excel - Mr EL HASANY</a:t>
            </a:r>
            <a:endParaRPr lang="fr-FR"/>
          </a:p>
        </p:txBody>
      </p:sp>
      <p:sp>
        <p:nvSpPr>
          <p:cNvPr id="2" name="Espace réservé du numéro de diapositive 1">
            <a:extLst>
              <a:ext uri="{FF2B5EF4-FFF2-40B4-BE49-F238E27FC236}">
                <a16:creationId xmlns:a16="http://schemas.microsoft.com/office/drawing/2014/main" id="{4A14E0D6-9461-4748-973D-CEA818C75DA9}"/>
              </a:ext>
            </a:extLst>
          </p:cNvPr>
          <p:cNvSpPr>
            <a:spLocks noGrp="1"/>
          </p:cNvSpPr>
          <p:nvPr>
            <p:ph type="sldNum" sz="quarter" idx="12"/>
          </p:nvPr>
        </p:nvSpPr>
        <p:spPr/>
        <p:txBody>
          <a:bodyPr/>
          <a:lstStyle/>
          <a:p>
            <a:pPr>
              <a:defRPr/>
            </a:pPr>
            <a:fld id="{C0EF9A9A-27A1-433D-97F6-D0C518D49EEE}" type="slidenum">
              <a:rPr lang="fr-FR" smtClean="0"/>
              <a:pPr>
                <a:defRPr/>
              </a:pPr>
              <a:t>29</a:t>
            </a:fld>
            <a:endParaRPr lang="fr-F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Espace réservé du contenu 7">
            <a:extLst>
              <a:ext uri="{FF2B5EF4-FFF2-40B4-BE49-F238E27FC236}">
                <a16:creationId xmlns:a16="http://schemas.microsoft.com/office/drawing/2014/main" id="{5807BFCC-2DBB-4CA5-9235-D957E1457972}"/>
              </a:ext>
            </a:extLst>
          </p:cNvPr>
          <p:cNvGraphicFramePr>
            <a:graphicFrameLocks noGrp="1"/>
          </p:cNvGraphicFramePr>
          <p:nvPr>
            <p:ph idx="1"/>
            <p:extLst>
              <p:ext uri="{D42A27DB-BD31-4B8C-83A1-F6EECF244321}">
                <p14:modId xmlns:p14="http://schemas.microsoft.com/office/powerpoint/2010/main" val="441552772"/>
              </p:ext>
            </p:extLst>
          </p:nvPr>
        </p:nvGraphicFramePr>
        <p:xfrm>
          <a:off x="1829526" y="992599"/>
          <a:ext cx="8514946" cy="4320479"/>
        </p:xfrm>
        <a:graphic>
          <a:graphicData uri="http://schemas.openxmlformats.org/drawingml/2006/table">
            <a:tbl>
              <a:tblPr firstRow="1" bandRow="1">
                <a:tableStyleId>{F5AB1C69-6EDB-4FF4-983F-18BD219EF322}</a:tableStyleId>
              </a:tblPr>
              <a:tblGrid>
                <a:gridCol w="8514946">
                  <a:extLst>
                    <a:ext uri="{9D8B030D-6E8A-4147-A177-3AD203B41FA5}">
                      <a16:colId xmlns:a16="http://schemas.microsoft.com/office/drawing/2014/main" val="2113662740"/>
                    </a:ext>
                  </a:extLst>
                </a:gridCol>
              </a:tblGrid>
              <a:tr h="714687">
                <a:tc>
                  <a:txBody>
                    <a:bodyPr/>
                    <a:lstStyle/>
                    <a:p>
                      <a:pPr algn="ctr"/>
                      <a:endParaRPr lang="fr-FR" sz="900" dirty="0"/>
                    </a:p>
                    <a:p>
                      <a:pPr algn="ctr"/>
                      <a:r>
                        <a:rPr lang="fr-FR" sz="2400" dirty="0"/>
                        <a:t>DOMAINES D’INTERVENTIONS</a:t>
                      </a:r>
                      <a:endParaRPr lang="fr-FR" sz="2100" dirty="0"/>
                    </a:p>
                  </a:txBody>
                  <a:tcPr marL="68580" marR="68580" marT="34290" marB="34290"/>
                </a:tc>
                <a:extLst>
                  <a:ext uri="{0D108BD9-81ED-4DB2-BD59-A6C34878D82A}">
                    <a16:rowId xmlns:a16="http://schemas.microsoft.com/office/drawing/2014/main" val="2299519652"/>
                  </a:ext>
                </a:extLst>
              </a:tr>
              <a:tr h="9014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700" kern="1200" dirty="0">
                          <a:solidFill>
                            <a:schemeClr val="accent1">
                              <a:lumMod val="50000"/>
                            </a:schemeClr>
                          </a:solidFill>
                          <a:latin typeface="Baskerville Old Face" panose="02020602080505020303" pitchFamily="18" charset="0"/>
                          <a:ea typeface="+mn-ea"/>
                          <a:cs typeface="+mn-cs"/>
                        </a:rPr>
                        <a:t>Marketing Digital</a:t>
                      </a:r>
                      <a:endParaRPr lang="fr-FR" sz="2700" kern="1200" noProof="0" dirty="0">
                        <a:solidFill>
                          <a:schemeClr val="accent1">
                            <a:lumMod val="50000"/>
                          </a:schemeClr>
                        </a:solidFill>
                        <a:latin typeface="Baskerville Old Face" panose="02020602080505020303" pitchFamily="18" charset="0"/>
                        <a:ea typeface="+mn-ea"/>
                        <a:cs typeface="+mn-cs"/>
                      </a:endParaRPr>
                    </a:p>
                    <a:p>
                      <a:pPr algn="ctr"/>
                      <a:endParaRPr lang="fr-FR" sz="2700" dirty="0"/>
                    </a:p>
                  </a:txBody>
                  <a:tcPr marL="68580" marR="68580" marT="34290" marB="34290"/>
                </a:tc>
                <a:extLst>
                  <a:ext uri="{0D108BD9-81ED-4DB2-BD59-A6C34878D82A}">
                    <a16:rowId xmlns:a16="http://schemas.microsoft.com/office/drawing/2014/main" val="911709889"/>
                  </a:ext>
                </a:extLst>
              </a:tr>
              <a:tr h="9014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700" kern="1200" dirty="0">
                          <a:solidFill>
                            <a:schemeClr val="accent1">
                              <a:lumMod val="50000"/>
                            </a:schemeClr>
                          </a:solidFill>
                          <a:latin typeface="Baskerville Old Face" panose="02020602080505020303" pitchFamily="18" charset="0"/>
                          <a:ea typeface="+mn-ea"/>
                          <a:cs typeface="+mn-cs"/>
                        </a:rPr>
                        <a:t>E-Commerce –WordPress</a:t>
                      </a:r>
                    </a:p>
                    <a:p>
                      <a:pPr algn="ctr"/>
                      <a:endParaRPr lang="fr-FR" sz="2700" dirty="0"/>
                    </a:p>
                  </a:txBody>
                  <a:tcPr marL="68580" marR="68580" marT="34290" marB="34290"/>
                </a:tc>
                <a:extLst>
                  <a:ext uri="{0D108BD9-81ED-4DB2-BD59-A6C34878D82A}">
                    <a16:rowId xmlns:a16="http://schemas.microsoft.com/office/drawing/2014/main" val="1603511116"/>
                  </a:ext>
                </a:extLst>
              </a:tr>
              <a:tr h="9014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700" kern="1200" dirty="0">
                          <a:solidFill>
                            <a:schemeClr val="accent1">
                              <a:lumMod val="50000"/>
                            </a:schemeClr>
                          </a:solidFill>
                          <a:latin typeface="Baskerville Old Face" panose="02020602080505020303" pitchFamily="18" charset="0"/>
                          <a:ea typeface="+mn-ea"/>
                          <a:cs typeface="+mn-cs"/>
                        </a:rPr>
                        <a:t>Management, Marketing et</a:t>
                      </a:r>
                      <a:r>
                        <a:rPr lang="fr-FR" sz="2700" kern="1200" baseline="0" dirty="0">
                          <a:solidFill>
                            <a:schemeClr val="accent1">
                              <a:lumMod val="50000"/>
                            </a:schemeClr>
                          </a:solidFill>
                          <a:latin typeface="Baskerville Old Face" panose="02020602080505020303" pitchFamily="18" charset="0"/>
                          <a:ea typeface="+mn-ea"/>
                          <a:cs typeface="+mn-cs"/>
                        </a:rPr>
                        <a:t> Commerce</a:t>
                      </a:r>
                      <a:endParaRPr lang="fr-FR" sz="2700" kern="1200" dirty="0">
                        <a:solidFill>
                          <a:schemeClr val="accent1">
                            <a:lumMod val="50000"/>
                          </a:schemeClr>
                        </a:solidFill>
                        <a:latin typeface="Baskerville Old Face" panose="02020602080505020303" pitchFamily="18" charset="0"/>
                        <a:ea typeface="+mn-ea"/>
                        <a:cs typeface="+mn-cs"/>
                      </a:endParaRPr>
                    </a:p>
                    <a:p>
                      <a:pPr algn="ctr"/>
                      <a:endParaRPr lang="fr-FR" sz="2700" dirty="0"/>
                    </a:p>
                  </a:txBody>
                  <a:tcPr marL="68580" marR="68580" marT="34290" marB="34290"/>
                </a:tc>
                <a:extLst>
                  <a:ext uri="{0D108BD9-81ED-4DB2-BD59-A6C34878D82A}">
                    <a16:rowId xmlns:a16="http://schemas.microsoft.com/office/drawing/2014/main" val="327663791"/>
                  </a:ext>
                </a:extLst>
              </a:tr>
              <a:tr h="9014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700" kern="1200" dirty="0">
                          <a:solidFill>
                            <a:schemeClr val="accent1">
                              <a:lumMod val="50000"/>
                            </a:schemeClr>
                          </a:solidFill>
                          <a:latin typeface="Baskerville Old Face" panose="02020602080505020303" pitchFamily="18" charset="0"/>
                          <a:ea typeface="+mn-ea"/>
                          <a:cs typeface="+mn-cs"/>
                        </a:rPr>
                        <a:t>Bureautique &amp; Excel Avancé</a:t>
                      </a:r>
                    </a:p>
                    <a:p>
                      <a:pPr algn="ctr"/>
                      <a:endParaRPr lang="fr-FR" sz="2700" dirty="0"/>
                    </a:p>
                  </a:txBody>
                  <a:tcPr marL="68580" marR="68580" marT="34290" marB="34290"/>
                </a:tc>
                <a:extLst>
                  <a:ext uri="{0D108BD9-81ED-4DB2-BD59-A6C34878D82A}">
                    <a16:rowId xmlns:a16="http://schemas.microsoft.com/office/drawing/2014/main" val="2075889795"/>
                  </a:ext>
                </a:extLst>
              </a:tr>
            </a:tbl>
          </a:graphicData>
        </a:graphic>
      </p:graphicFrame>
      <p:sp>
        <p:nvSpPr>
          <p:cNvPr id="5" name="Espace réservé du pied de page 4">
            <a:extLst>
              <a:ext uri="{FF2B5EF4-FFF2-40B4-BE49-F238E27FC236}">
                <a16:creationId xmlns:a16="http://schemas.microsoft.com/office/drawing/2014/main" id="{8A8B5FA7-2212-4231-93CC-22268C495C53}"/>
              </a:ext>
            </a:extLst>
          </p:cNvPr>
          <p:cNvSpPr>
            <a:spLocks noGrp="1"/>
          </p:cNvSpPr>
          <p:nvPr>
            <p:ph type="ftr" sz="quarter" idx="11"/>
          </p:nvPr>
        </p:nvSpPr>
        <p:spPr>
          <a:xfrm>
            <a:off x="4790342" y="5591559"/>
            <a:ext cx="2611316" cy="273844"/>
          </a:xfrm>
          <a:prstGeom prst="rect">
            <a:avLst/>
          </a:prstGeom>
        </p:spPr>
        <p:txBody>
          <a:bodyPr vert="horz" lIns="68580" tIns="34290" rIns="68580" bIns="34290" rtlCol="0" anchor="ctr"/>
          <a:lstStyle>
            <a:defPPr>
              <a:defRPr lang="fr-FR"/>
            </a:defPPr>
            <a:lvl1pPr marL="0" algn="ctr" defTabSz="685800" rtl="0" eaLnBrk="1" latinLnBrk="0" hangingPunct="1">
              <a:defRPr sz="900" kern="1200">
                <a:solidFill>
                  <a:schemeClr val="tx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t>Formation Ms Excel - Mr EL HASANY</a:t>
            </a:r>
            <a:endParaRPr lang="fr-BE" dirty="0"/>
          </a:p>
        </p:txBody>
      </p:sp>
      <p:sp>
        <p:nvSpPr>
          <p:cNvPr id="2" name="Espace réservé du numéro de diapositive 1">
            <a:extLst>
              <a:ext uri="{FF2B5EF4-FFF2-40B4-BE49-F238E27FC236}">
                <a16:creationId xmlns:a16="http://schemas.microsoft.com/office/drawing/2014/main" id="{4799386D-A433-47FA-9B29-6FEC7DF73DDE}"/>
              </a:ext>
            </a:extLst>
          </p:cNvPr>
          <p:cNvSpPr>
            <a:spLocks noGrp="1"/>
          </p:cNvSpPr>
          <p:nvPr>
            <p:ph type="sldNum" sz="quarter" idx="12"/>
          </p:nvPr>
        </p:nvSpPr>
        <p:spPr/>
        <p:txBody>
          <a:bodyPr/>
          <a:lstStyle/>
          <a:p>
            <a:pPr>
              <a:defRPr/>
            </a:pPr>
            <a:fld id="{C0EF9A9A-27A1-433D-97F6-D0C518D49EEE}" type="slidenum">
              <a:rPr lang="fr-FR" smtClean="0"/>
              <a:pPr>
                <a:defRPr/>
              </a:pPr>
              <a:t>3</a:t>
            </a:fld>
            <a:endParaRPr lang="fr-FR"/>
          </a:p>
        </p:txBody>
      </p:sp>
    </p:spTree>
    <p:extLst>
      <p:ext uri="{BB962C8B-B14F-4D97-AF65-F5344CB8AC3E}">
        <p14:creationId xmlns:p14="http://schemas.microsoft.com/office/powerpoint/2010/main" val="3055936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91544" y="404664"/>
            <a:ext cx="8229600" cy="594320"/>
          </a:xfrm>
        </p:spPr>
        <p:txBody>
          <a:bodyPr>
            <a:normAutofit fontScale="90000"/>
          </a:bodyPr>
          <a:lstStyle/>
          <a:p>
            <a:pPr algn="ctr"/>
            <a:r>
              <a:rPr lang="fr-FR" dirty="0"/>
              <a:t>La fonction «SI» Multiple </a:t>
            </a:r>
          </a:p>
        </p:txBody>
      </p:sp>
      <p:sp>
        <p:nvSpPr>
          <p:cNvPr id="58371" name="Rectangle 3"/>
          <p:cNvSpPr>
            <a:spLocks noGrp="1" noChangeArrowheads="1"/>
          </p:cNvSpPr>
          <p:nvPr>
            <p:ph idx="1"/>
          </p:nvPr>
        </p:nvSpPr>
        <p:spPr>
          <a:xfrm>
            <a:off x="1559496" y="1340768"/>
            <a:ext cx="8998768" cy="5256584"/>
          </a:xfrm>
        </p:spPr>
        <p:txBody>
          <a:bodyPr>
            <a:normAutofit/>
          </a:bodyPr>
          <a:lstStyle/>
          <a:p>
            <a:pPr marL="274320" indent="-50800" algn="just">
              <a:buClr>
                <a:schemeClr val="accent3"/>
              </a:buClr>
              <a:buFont typeface="Wingdings" pitchFamily="2" charset="2"/>
              <a:buChar char="v"/>
              <a:defRPr/>
            </a:pPr>
            <a:r>
              <a:rPr lang="fr-FR" b="1" i="1" dirty="0">
                <a:latin typeface="Times New Roman" pitchFamily="18" charset="0"/>
                <a:cs typeface="Times New Roman" pitchFamily="18" charset="0"/>
              </a:rPr>
              <a:t>Que permet-elle ?</a:t>
            </a:r>
            <a:endParaRPr lang="fr-FR" dirty="0">
              <a:latin typeface="Times New Roman" pitchFamily="18" charset="0"/>
              <a:cs typeface="Times New Roman" pitchFamily="18" charset="0"/>
            </a:endParaRPr>
          </a:p>
          <a:p>
            <a:pPr marL="274320" indent="-50800" algn="just">
              <a:buClr>
                <a:schemeClr val="accent3"/>
              </a:buClr>
              <a:buNone/>
              <a:defRPr/>
            </a:pPr>
            <a:r>
              <a:rPr lang="fr-FR" dirty="0">
                <a:latin typeface="Times New Roman" pitchFamily="18" charset="0"/>
                <a:cs typeface="Times New Roman" pitchFamily="18" charset="0"/>
              </a:rPr>
              <a:t>Ces deux fonctions permettent de faciliter l'écriture des fonctions SI lorsque vous avez plusieurs conditions à respecter. La fonction ET permet de dire que deux ou plusieurs conditions soient respectées pour que la fonction renvoie VRAI et la fonction OU permet de dire que seulement une des deux ou plusieurs conditions doivent être respectées pour que la fonction renvoie VRAI.</a:t>
            </a:r>
          </a:p>
          <a:p>
            <a:pPr algn="just">
              <a:buFont typeface="Wingdings" pitchFamily="2" charset="2"/>
              <a:buChar char="v"/>
            </a:pPr>
            <a:r>
              <a:rPr lang="fr-FR" b="1" i="1" dirty="0">
                <a:latin typeface="Times New Roman" pitchFamily="18" charset="0"/>
                <a:cs typeface="Times New Roman" pitchFamily="18" charset="0"/>
              </a:rPr>
              <a:t>Comment s'écrit-elle et quels paramètres ?</a:t>
            </a:r>
          </a:p>
          <a:p>
            <a:pPr algn="ctr">
              <a:buNone/>
            </a:pPr>
            <a:r>
              <a:rPr lang="fr-FR" b="1" dirty="0">
                <a:latin typeface="Times New Roman" pitchFamily="18" charset="0"/>
                <a:cs typeface="Times New Roman" pitchFamily="18" charset="0"/>
              </a:rPr>
              <a:t>=ET(condition1;[condition2];...)</a:t>
            </a:r>
          </a:p>
          <a:p>
            <a:pPr algn="ctr">
              <a:buNone/>
            </a:pPr>
            <a:r>
              <a:rPr lang="fr-FR" b="1" dirty="0">
                <a:latin typeface="Times New Roman" pitchFamily="18" charset="0"/>
                <a:cs typeface="Times New Roman" pitchFamily="18" charset="0"/>
              </a:rPr>
              <a:t>=OU(condition1;[condition2];...)</a:t>
            </a:r>
          </a:p>
          <a:p>
            <a:pPr algn="ctr">
              <a:buNone/>
            </a:pPr>
            <a:r>
              <a:rPr lang="fr-FR" b="1" dirty="0">
                <a:latin typeface="Times New Roman" pitchFamily="18" charset="0"/>
                <a:cs typeface="Times New Roman" pitchFamily="18" charset="0"/>
              </a:rPr>
              <a:t>=SI(ET(condition1;condition2);</a:t>
            </a:r>
            <a:r>
              <a:rPr lang="fr-FR" b="1" dirty="0" err="1">
                <a:latin typeface="Times New Roman" pitchFamily="18" charset="0"/>
                <a:cs typeface="Times New Roman" pitchFamily="18" charset="0"/>
              </a:rPr>
              <a:t>valeur_si_vrai</a:t>
            </a:r>
            <a:r>
              <a:rPr lang="fr-FR" b="1" dirty="0">
                <a:latin typeface="Times New Roman" pitchFamily="18" charset="0"/>
                <a:cs typeface="Times New Roman" pitchFamily="18" charset="0"/>
              </a:rPr>
              <a:t>;</a:t>
            </a:r>
            <a:r>
              <a:rPr lang="fr-FR" b="1" dirty="0" err="1">
                <a:latin typeface="Times New Roman" pitchFamily="18" charset="0"/>
                <a:cs typeface="Times New Roman" pitchFamily="18" charset="0"/>
              </a:rPr>
              <a:t>valeur_si_faux</a:t>
            </a:r>
            <a:r>
              <a:rPr lang="fr-FR" b="1" dirty="0">
                <a:latin typeface="Times New Roman" pitchFamily="18" charset="0"/>
                <a:cs typeface="Times New Roman" pitchFamily="18" charset="0"/>
              </a:rPr>
              <a:t>)</a:t>
            </a:r>
          </a:p>
          <a:p>
            <a:pPr algn="ctr">
              <a:buNone/>
            </a:pPr>
            <a:r>
              <a:rPr lang="fr-FR" b="1" dirty="0">
                <a:latin typeface="Times New Roman" pitchFamily="18" charset="0"/>
                <a:cs typeface="Times New Roman" pitchFamily="18" charset="0"/>
              </a:rPr>
              <a:t>=SI(OU(condition1;condition2);</a:t>
            </a:r>
            <a:r>
              <a:rPr lang="fr-FR" b="1" dirty="0" err="1">
                <a:latin typeface="Times New Roman" pitchFamily="18" charset="0"/>
                <a:cs typeface="Times New Roman" pitchFamily="18" charset="0"/>
              </a:rPr>
              <a:t>valeur_si_vrai</a:t>
            </a:r>
            <a:r>
              <a:rPr lang="fr-FR" b="1" dirty="0">
                <a:latin typeface="Times New Roman" pitchFamily="18" charset="0"/>
                <a:cs typeface="Times New Roman" pitchFamily="18" charset="0"/>
              </a:rPr>
              <a:t>;</a:t>
            </a:r>
            <a:r>
              <a:rPr lang="fr-FR" b="1" dirty="0" err="1">
                <a:latin typeface="Times New Roman" pitchFamily="18" charset="0"/>
                <a:cs typeface="Times New Roman" pitchFamily="18" charset="0"/>
              </a:rPr>
              <a:t>valeur_si_faux</a:t>
            </a:r>
            <a:r>
              <a:rPr lang="fr-FR" b="1" dirty="0">
                <a:latin typeface="Times New Roman" pitchFamily="18" charset="0"/>
                <a:cs typeface="Times New Roman" pitchFamily="18" charset="0"/>
              </a:rPr>
              <a:t>)</a:t>
            </a:r>
            <a:endParaRPr lang="fr-FR" dirty="0">
              <a:latin typeface="Times New Roman" pitchFamily="18" charset="0"/>
              <a:cs typeface="Times New Roman" pitchFamily="18" charset="0"/>
            </a:endParaRPr>
          </a:p>
        </p:txBody>
      </p:sp>
      <p:sp>
        <p:nvSpPr>
          <p:cNvPr id="10" name="Espace réservé du pied de page 9"/>
          <p:cNvSpPr>
            <a:spLocks noGrp="1"/>
          </p:cNvSpPr>
          <p:nvPr>
            <p:ph type="ftr" sz="quarter" idx="11"/>
          </p:nvPr>
        </p:nvSpPr>
        <p:spPr/>
        <p:txBody>
          <a:bodyPr/>
          <a:lstStyle/>
          <a:p>
            <a:pPr>
              <a:defRPr/>
            </a:pPr>
            <a:r>
              <a:rPr lang="en-US"/>
              <a:t>Formation Ms Excel - Mr EL HASANY</a:t>
            </a:r>
            <a:endParaRPr lang="fr-FR"/>
          </a:p>
        </p:txBody>
      </p:sp>
      <p:sp>
        <p:nvSpPr>
          <p:cNvPr id="9" name="Espace réservé du numéro de diapositive 8"/>
          <p:cNvSpPr>
            <a:spLocks noGrp="1"/>
          </p:cNvSpPr>
          <p:nvPr>
            <p:ph type="sldNum" sz="quarter" idx="12"/>
          </p:nvPr>
        </p:nvSpPr>
        <p:spPr/>
        <p:txBody>
          <a:bodyPr/>
          <a:lstStyle/>
          <a:p>
            <a:pPr>
              <a:defRPr/>
            </a:pPr>
            <a:fld id="{50D2CB71-26D4-4DEB-A060-3733F4D1BAA7}" type="slidenum">
              <a:rPr lang="fr-FR"/>
              <a:pPr>
                <a:defRPr/>
              </a:pPr>
              <a:t>30</a:t>
            </a:fld>
            <a:endParaRPr lang="fr-F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81200" y="269046"/>
            <a:ext cx="8229600" cy="648072"/>
          </a:xfrm>
        </p:spPr>
        <p:txBody>
          <a:bodyPr>
            <a:normAutofit fontScale="90000"/>
          </a:bodyPr>
          <a:lstStyle/>
          <a:p>
            <a:pPr algn="ctr"/>
            <a:r>
              <a:rPr lang="fr-FR" dirty="0"/>
              <a:t>La fonctions «SIERREUR»</a:t>
            </a:r>
          </a:p>
        </p:txBody>
      </p:sp>
      <p:sp>
        <p:nvSpPr>
          <p:cNvPr id="58371" name="Rectangle 3"/>
          <p:cNvSpPr>
            <a:spLocks noGrp="1" noChangeArrowheads="1"/>
          </p:cNvSpPr>
          <p:nvPr>
            <p:ph idx="1"/>
          </p:nvPr>
        </p:nvSpPr>
        <p:spPr>
          <a:xfrm>
            <a:off x="1559496" y="1052736"/>
            <a:ext cx="8998768" cy="5256584"/>
          </a:xfrm>
        </p:spPr>
        <p:txBody>
          <a:bodyPr>
            <a:normAutofit/>
          </a:bodyPr>
          <a:lstStyle/>
          <a:p>
            <a:pPr marL="88900" indent="177800">
              <a:buClr>
                <a:schemeClr val="accent3"/>
              </a:buClr>
              <a:buFont typeface="Wingdings" pitchFamily="2" charset="2"/>
              <a:buChar char="v"/>
              <a:defRPr/>
            </a:pPr>
            <a:r>
              <a:rPr lang="fr-FR" b="1" i="1" dirty="0">
                <a:latin typeface="Times New Roman" pitchFamily="18" charset="0"/>
                <a:cs typeface="Times New Roman" pitchFamily="18" charset="0"/>
              </a:rPr>
              <a:t>Que permet-elle ?</a:t>
            </a:r>
            <a:endParaRPr lang="fr-FR" dirty="0">
              <a:latin typeface="Times New Roman" pitchFamily="18" charset="0"/>
              <a:cs typeface="Times New Roman" pitchFamily="18" charset="0"/>
            </a:endParaRPr>
          </a:p>
          <a:p>
            <a:pPr marL="88900" indent="177800" algn="just">
              <a:buNone/>
            </a:pPr>
            <a:r>
              <a:rPr lang="fr-FR" dirty="0"/>
              <a:t>Elle permet d'afficher une valeur "par défaut" dans une cellule si le calcul initialement prévu provoque une erreur. Par exemple, une division par 0 va afficher </a:t>
            </a:r>
            <a:r>
              <a:rPr lang="fr-FR" i="1" dirty="0"/>
              <a:t>#DIV/0!, on va alors utiliser cette fonction pour afficher le message que l'on veut.</a:t>
            </a:r>
          </a:p>
          <a:p>
            <a:pPr marL="88900" indent="177800">
              <a:buFont typeface="Wingdings" pitchFamily="2" charset="2"/>
              <a:buChar char="v"/>
            </a:pPr>
            <a:r>
              <a:rPr lang="fr-FR" b="1" i="1" dirty="0">
                <a:latin typeface="Times New Roman" pitchFamily="18" charset="0"/>
                <a:cs typeface="Times New Roman" pitchFamily="18" charset="0"/>
              </a:rPr>
              <a:t>Comment s'écrit-elle et quels paramètres ?</a:t>
            </a:r>
          </a:p>
          <a:p>
            <a:pPr marL="88900" indent="177800" algn="just">
              <a:buNone/>
            </a:pPr>
            <a:r>
              <a:rPr lang="fr-FR" dirty="0"/>
              <a:t>Cette fonction ne prend que deux paramètres, mais les deux sont obligatoires. Le premier est la valeur à afficher normalement et la seconde, la valeur à afficher en cas d'erreur de la première.</a:t>
            </a:r>
          </a:p>
          <a:p>
            <a:pPr marL="88900" indent="177800" algn="ctr">
              <a:buNone/>
            </a:pPr>
            <a:r>
              <a:rPr lang="fr-FR" b="1" dirty="0"/>
              <a:t>=SIERREUR(valeur;</a:t>
            </a:r>
            <a:r>
              <a:rPr lang="fr-FR" b="1" dirty="0" err="1"/>
              <a:t>valeur_si_erreur</a:t>
            </a:r>
            <a:r>
              <a:rPr lang="fr-FR" b="1" dirty="0"/>
              <a:t>)</a:t>
            </a:r>
            <a:endParaRPr lang="fr-FR" dirty="0">
              <a:latin typeface="Times New Roman" pitchFamily="18" charset="0"/>
              <a:cs typeface="Times New Roman" pitchFamily="18" charset="0"/>
            </a:endParaRPr>
          </a:p>
        </p:txBody>
      </p:sp>
      <p:sp>
        <p:nvSpPr>
          <p:cNvPr id="10" name="Espace réservé du pied de page 9"/>
          <p:cNvSpPr>
            <a:spLocks noGrp="1"/>
          </p:cNvSpPr>
          <p:nvPr>
            <p:ph type="ftr" sz="quarter" idx="11"/>
          </p:nvPr>
        </p:nvSpPr>
        <p:spPr/>
        <p:txBody>
          <a:bodyPr/>
          <a:lstStyle/>
          <a:p>
            <a:pPr>
              <a:defRPr/>
            </a:pPr>
            <a:r>
              <a:rPr lang="en-US"/>
              <a:t>Formation Ms Excel - Mr EL HASANY</a:t>
            </a:r>
            <a:endParaRPr lang="fr-FR"/>
          </a:p>
        </p:txBody>
      </p:sp>
      <p:sp>
        <p:nvSpPr>
          <p:cNvPr id="9" name="Espace réservé du numéro de diapositive 8"/>
          <p:cNvSpPr>
            <a:spLocks noGrp="1"/>
          </p:cNvSpPr>
          <p:nvPr>
            <p:ph type="sldNum" sz="quarter" idx="12"/>
          </p:nvPr>
        </p:nvSpPr>
        <p:spPr/>
        <p:txBody>
          <a:bodyPr/>
          <a:lstStyle/>
          <a:p>
            <a:pPr>
              <a:defRPr/>
            </a:pPr>
            <a:fld id="{50D2CB71-26D4-4DEB-A060-3733F4D1BAA7}" type="slidenum">
              <a:rPr lang="fr-FR"/>
              <a:pPr>
                <a:defRPr/>
              </a:pPr>
              <a:t>31</a:t>
            </a:fld>
            <a:endParaRPr lang="fr-F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91544" y="170384"/>
            <a:ext cx="8229600" cy="954360"/>
          </a:xfrm>
        </p:spPr>
        <p:txBody>
          <a:bodyPr/>
          <a:lstStyle/>
          <a:p>
            <a:pPr algn="ctr"/>
            <a:r>
              <a:rPr lang="fr-FR" dirty="0"/>
              <a:t>La fonctions «SOMME.SI»</a:t>
            </a:r>
          </a:p>
        </p:txBody>
      </p:sp>
      <p:sp>
        <p:nvSpPr>
          <p:cNvPr id="58371" name="Rectangle 3"/>
          <p:cNvSpPr>
            <a:spLocks noGrp="1" noChangeArrowheads="1"/>
          </p:cNvSpPr>
          <p:nvPr>
            <p:ph idx="1"/>
          </p:nvPr>
        </p:nvSpPr>
        <p:spPr>
          <a:xfrm>
            <a:off x="1559496" y="1052736"/>
            <a:ext cx="8998768" cy="5256584"/>
          </a:xfrm>
        </p:spPr>
        <p:txBody>
          <a:bodyPr>
            <a:normAutofit/>
          </a:bodyPr>
          <a:lstStyle/>
          <a:p>
            <a:pPr marL="274320" indent="-50800">
              <a:buClr>
                <a:schemeClr val="accent3"/>
              </a:buClr>
              <a:buFont typeface="Wingdings" pitchFamily="2" charset="2"/>
              <a:buChar char="v"/>
              <a:defRPr/>
            </a:pPr>
            <a:r>
              <a:rPr lang="fr-FR" b="1" i="1" dirty="0">
                <a:latin typeface="Times New Roman" pitchFamily="18" charset="0"/>
                <a:cs typeface="Times New Roman" pitchFamily="18" charset="0"/>
              </a:rPr>
              <a:t>Que permet-elle ?</a:t>
            </a:r>
            <a:endParaRPr lang="fr-FR" dirty="0">
              <a:latin typeface="Times New Roman" pitchFamily="18" charset="0"/>
              <a:cs typeface="Times New Roman" pitchFamily="18" charset="0"/>
            </a:endParaRPr>
          </a:p>
          <a:p>
            <a:pPr marL="274320" indent="-50800">
              <a:buClr>
                <a:schemeClr val="accent3"/>
              </a:buClr>
              <a:buNone/>
              <a:defRPr/>
            </a:pPr>
            <a:r>
              <a:rPr lang="fr-FR" dirty="0">
                <a:latin typeface="Times New Roman" pitchFamily="18" charset="0"/>
                <a:cs typeface="Times New Roman" pitchFamily="18" charset="0"/>
              </a:rPr>
              <a:t>La somme.si </a:t>
            </a:r>
            <a:r>
              <a:rPr lang="fr-FR" dirty="0"/>
              <a:t>permet l'addition de plusieurs nombres ou cellules selon un critère de comparaison.</a:t>
            </a:r>
            <a:endParaRPr lang="fr-FR" dirty="0">
              <a:latin typeface="Times New Roman" pitchFamily="18" charset="0"/>
              <a:cs typeface="Times New Roman" pitchFamily="18" charset="0"/>
            </a:endParaRPr>
          </a:p>
          <a:p>
            <a:pPr marL="274320" indent="-50800">
              <a:buClr>
                <a:schemeClr val="accent3"/>
              </a:buClr>
              <a:buFont typeface="Wingdings" pitchFamily="2" charset="2"/>
              <a:buChar char="v"/>
              <a:defRPr/>
            </a:pPr>
            <a:r>
              <a:rPr lang="fr-FR" b="1" i="1" dirty="0">
                <a:latin typeface="Times New Roman" pitchFamily="18" charset="0"/>
                <a:cs typeface="Times New Roman" pitchFamily="18" charset="0"/>
              </a:rPr>
              <a:t>Comment s'écrit-elle et quels paramètres ?</a:t>
            </a:r>
          </a:p>
          <a:p>
            <a:pPr marL="274320" indent="-50800">
              <a:buClr>
                <a:schemeClr val="accent3"/>
              </a:buClr>
              <a:buNone/>
              <a:defRPr/>
            </a:pPr>
            <a:r>
              <a:rPr lang="fr-FR" dirty="0"/>
              <a:t>La fonction </a:t>
            </a:r>
            <a:r>
              <a:rPr lang="fr-FR" b="1" dirty="0"/>
              <a:t>SOMME.SI </a:t>
            </a:r>
            <a:r>
              <a:rPr lang="fr-FR" dirty="0"/>
              <a:t>s'écrit de la façon suivante et prend 2 ou 3 paramètres.</a:t>
            </a:r>
          </a:p>
          <a:p>
            <a:pPr marL="274320" indent="-50800" algn="ctr">
              <a:buClr>
                <a:schemeClr val="accent3"/>
              </a:buClr>
              <a:buNone/>
              <a:defRPr/>
            </a:pPr>
            <a:r>
              <a:rPr lang="fr-FR" b="1" dirty="0"/>
              <a:t>=SOMME.SI(</a:t>
            </a:r>
            <a:r>
              <a:rPr lang="fr-FR" b="1" dirty="0" err="1"/>
              <a:t>plage;critère</a:t>
            </a:r>
            <a:r>
              <a:rPr lang="fr-FR" b="1" dirty="0"/>
              <a:t>;[</a:t>
            </a:r>
            <a:r>
              <a:rPr lang="fr-FR" b="1" dirty="0" err="1"/>
              <a:t>somme_plage</a:t>
            </a:r>
            <a:r>
              <a:rPr lang="fr-FR" b="1" dirty="0"/>
              <a:t>])</a:t>
            </a:r>
          </a:p>
          <a:p>
            <a:pPr marL="88900" indent="355600" algn="just">
              <a:buNone/>
            </a:pPr>
            <a:r>
              <a:rPr lang="fr-FR" dirty="0"/>
              <a:t>Le premier paramètre est la plage, c'est l'ensemble des cellules à comparer. Le second est le critère de comparaison, c'est à ce critère que la fonction va comparer les cellules de la plage. Enfin, le troisième paramètre est facultatif. S'il n'est pas présent, ce sont les valeurs de la plage qui sont additionnées.</a:t>
            </a:r>
          </a:p>
        </p:txBody>
      </p:sp>
      <p:sp>
        <p:nvSpPr>
          <p:cNvPr id="10" name="Espace réservé du pied de page 9"/>
          <p:cNvSpPr>
            <a:spLocks noGrp="1"/>
          </p:cNvSpPr>
          <p:nvPr>
            <p:ph type="ftr" sz="quarter" idx="11"/>
          </p:nvPr>
        </p:nvSpPr>
        <p:spPr/>
        <p:txBody>
          <a:bodyPr/>
          <a:lstStyle/>
          <a:p>
            <a:pPr>
              <a:defRPr/>
            </a:pPr>
            <a:r>
              <a:rPr lang="en-US"/>
              <a:t>Formation Ms Excel - Mr EL HASANY</a:t>
            </a:r>
            <a:endParaRPr lang="fr-FR"/>
          </a:p>
        </p:txBody>
      </p:sp>
      <p:sp>
        <p:nvSpPr>
          <p:cNvPr id="9" name="Espace réservé du numéro de diapositive 8"/>
          <p:cNvSpPr>
            <a:spLocks noGrp="1"/>
          </p:cNvSpPr>
          <p:nvPr>
            <p:ph type="sldNum" sz="quarter" idx="12"/>
          </p:nvPr>
        </p:nvSpPr>
        <p:spPr/>
        <p:txBody>
          <a:bodyPr/>
          <a:lstStyle/>
          <a:p>
            <a:pPr>
              <a:defRPr/>
            </a:pPr>
            <a:fld id="{50D2CB71-26D4-4DEB-A060-3733F4D1BAA7}" type="slidenum">
              <a:rPr lang="fr-FR"/>
              <a:pPr>
                <a:defRPr/>
              </a:pPr>
              <a:t>32</a:t>
            </a:fld>
            <a:endParaRPr lang="fr-F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063552" y="188640"/>
            <a:ext cx="8229600" cy="954360"/>
          </a:xfrm>
        </p:spPr>
        <p:txBody>
          <a:bodyPr/>
          <a:lstStyle/>
          <a:p>
            <a:pPr algn="ctr"/>
            <a:r>
              <a:rPr lang="fr-FR" dirty="0"/>
              <a:t>La fonction «MOYENNE.SI»</a:t>
            </a:r>
          </a:p>
        </p:txBody>
      </p:sp>
      <p:sp>
        <p:nvSpPr>
          <p:cNvPr id="58371" name="Rectangle 3"/>
          <p:cNvSpPr>
            <a:spLocks noGrp="1" noChangeArrowheads="1"/>
          </p:cNvSpPr>
          <p:nvPr>
            <p:ph idx="1"/>
          </p:nvPr>
        </p:nvSpPr>
        <p:spPr>
          <a:xfrm>
            <a:off x="1559496" y="1052736"/>
            <a:ext cx="8998768" cy="5256584"/>
          </a:xfrm>
        </p:spPr>
        <p:txBody>
          <a:bodyPr>
            <a:normAutofit/>
          </a:bodyPr>
          <a:lstStyle/>
          <a:p>
            <a:pPr marL="274320" indent="-50800">
              <a:buClr>
                <a:schemeClr val="accent3"/>
              </a:buClr>
              <a:buFont typeface="Wingdings" pitchFamily="2" charset="2"/>
              <a:buChar char="v"/>
              <a:defRPr/>
            </a:pPr>
            <a:r>
              <a:rPr lang="fr-FR" b="1" i="1" dirty="0">
                <a:latin typeface="Times New Roman" pitchFamily="18" charset="0"/>
                <a:cs typeface="Times New Roman" pitchFamily="18" charset="0"/>
              </a:rPr>
              <a:t>Que permet-elle ?</a:t>
            </a:r>
            <a:endParaRPr lang="fr-FR" dirty="0">
              <a:latin typeface="Times New Roman" pitchFamily="18" charset="0"/>
              <a:cs typeface="Times New Roman" pitchFamily="18" charset="0"/>
            </a:endParaRPr>
          </a:p>
          <a:p>
            <a:pPr>
              <a:buNone/>
            </a:pPr>
            <a:r>
              <a:rPr lang="fr-FR" dirty="0"/>
              <a:t>Elle combine la fonction </a:t>
            </a:r>
            <a:r>
              <a:rPr lang="fr-FR" b="1" dirty="0"/>
              <a:t>MOYENNE </a:t>
            </a:r>
            <a:r>
              <a:rPr lang="fr-FR" dirty="0"/>
              <a:t>et la fonction </a:t>
            </a:r>
            <a:r>
              <a:rPr lang="fr-FR" b="1" dirty="0"/>
              <a:t>SI</a:t>
            </a:r>
            <a:r>
              <a:rPr lang="fr-FR" dirty="0"/>
              <a:t> pour donner la moyenne d'une série de valeurs qui respectent une</a:t>
            </a:r>
          </a:p>
          <a:p>
            <a:pPr>
              <a:buNone/>
            </a:pPr>
            <a:r>
              <a:rPr lang="fr-FR" dirty="0"/>
              <a:t>condition.</a:t>
            </a:r>
          </a:p>
          <a:p>
            <a:pPr>
              <a:buFont typeface="Wingdings" pitchFamily="2" charset="2"/>
              <a:buChar char="v"/>
            </a:pPr>
            <a:r>
              <a:rPr lang="fr-FR" b="1" i="1" dirty="0">
                <a:latin typeface="Times New Roman" pitchFamily="18" charset="0"/>
                <a:cs typeface="Times New Roman" pitchFamily="18" charset="0"/>
              </a:rPr>
              <a:t>Comment s'écrit-elle et quels paramètres ?</a:t>
            </a:r>
          </a:p>
          <a:p>
            <a:pPr algn="just">
              <a:buNone/>
            </a:pPr>
            <a:r>
              <a:rPr lang="fr-FR" dirty="0"/>
              <a:t>Cette fonction prend deux paramètres obligatoires et un facultatif. Le premier est la plage à comparée, le second est la condition et le troisième, la plage des cellules dont il faut faire la moyenne si elle diffère du premier paramètre. </a:t>
            </a:r>
          </a:p>
          <a:p>
            <a:pPr algn="ctr">
              <a:buNone/>
            </a:pPr>
            <a:r>
              <a:rPr lang="fr-FR" b="1" dirty="0"/>
              <a:t>=MOYENNE.SI(plage1;condition;[</a:t>
            </a:r>
            <a:r>
              <a:rPr lang="fr-FR" b="1"/>
              <a:t>plage2])</a:t>
            </a:r>
            <a:endParaRPr lang="fr-FR" b="1" dirty="0"/>
          </a:p>
        </p:txBody>
      </p:sp>
      <p:sp>
        <p:nvSpPr>
          <p:cNvPr id="10" name="Espace réservé du pied de page 9"/>
          <p:cNvSpPr>
            <a:spLocks noGrp="1"/>
          </p:cNvSpPr>
          <p:nvPr>
            <p:ph type="ftr" sz="quarter" idx="11"/>
          </p:nvPr>
        </p:nvSpPr>
        <p:spPr/>
        <p:txBody>
          <a:bodyPr/>
          <a:lstStyle/>
          <a:p>
            <a:pPr>
              <a:defRPr/>
            </a:pPr>
            <a:r>
              <a:rPr lang="en-US"/>
              <a:t>Formation Ms Excel - Mr EL HASANY</a:t>
            </a:r>
            <a:endParaRPr lang="fr-FR"/>
          </a:p>
        </p:txBody>
      </p:sp>
      <p:sp>
        <p:nvSpPr>
          <p:cNvPr id="9" name="Espace réservé du numéro de diapositive 8"/>
          <p:cNvSpPr>
            <a:spLocks noGrp="1"/>
          </p:cNvSpPr>
          <p:nvPr>
            <p:ph type="sldNum" sz="quarter" idx="12"/>
          </p:nvPr>
        </p:nvSpPr>
        <p:spPr/>
        <p:txBody>
          <a:bodyPr/>
          <a:lstStyle/>
          <a:p>
            <a:pPr>
              <a:defRPr/>
            </a:pPr>
            <a:fld id="{50D2CB71-26D4-4DEB-A060-3733F4D1BAA7}" type="slidenum">
              <a:rPr lang="fr-FR"/>
              <a:pPr>
                <a:defRPr/>
              </a:pPr>
              <a:t>33</a:t>
            </a:fld>
            <a:endParaRPr lang="fr-F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44080" y="260648"/>
            <a:ext cx="8229600" cy="738336"/>
          </a:xfrm>
        </p:spPr>
        <p:txBody>
          <a:bodyPr>
            <a:normAutofit/>
          </a:bodyPr>
          <a:lstStyle/>
          <a:p>
            <a:pPr algn="ctr"/>
            <a:r>
              <a:rPr lang="fr-FR" dirty="0"/>
              <a:t>La fonction  «NB.SI»</a:t>
            </a:r>
          </a:p>
        </p:txBody>
      </p:sp>
      <p:sp>
        <p:nvSpPr>
          <p:cNvPr id="58371" name="Rectangle 3"/>
          <p:cNvSpPr>
            <a:spLocks noGrp="1" noChangeArrowheads="1"/>
          </p:cNvSpPr>
          <p:nvPr>
            <p:ph idx="1"/>
          </p:nvPr>
        </p:nvSpPr>
        <p:spPr>
          <a:xfrm>
            <a:off x="1559496" y="1052736"/>
            <a:ext cx="8998768" cy="5256584"/>
          </a:xfrm>
        </p:spPr>
        <p:txBody>
          <a:bodyPr>
            <a:normAutofit/>
          </a:bodyPr>
          <a:lstStyle/>
          <a:p>
            <a:pPr marL="88900" indent="355600">
              <a:buClr>
                <a:schemeClr val="accent3"/>
              </a:buClr>
              <a:buFont typeface="Wingdings" pitchFamily="2" charset="2"/>
              <a:buChar char="v"/>
              <a:defRPr/>
            </a:pPr>
            <a:r>
              <a:rPr lang="fr-FR" b="1" i="1" dirty="0">
                <a:latin typeface="Times New Roman" pitchFamily="18" charset="0"/>
                <a:cs typeface="Times New Roman" pitchFamily="18" charset="0"/>
              </a:rPr>
              <a:t>Que permet-elle ?</a:t>
            </a:r>
            <a:endParaRPr lang="fr-FR" dirty="0">
              <a:latin typeface="Times New Roman" pitchFamily="18" charset="0"/>
              <a:cs typeface="Times New Roman" pitchFamily="18" charset="0"/>
            </a:endParaRPr>
          </a:p>
          <a:p>
            <a:pPr>
              <a:buNone/>
            </a:pPr>
            <a:r>
              <a:rPr lang="fr-FR" dirty="0"/>
              <a:t>La fonction </a:t>
            </a:r>
            <a:r>
              <a:rPr lang="fr-FR" b="1" dirty="0"/>
              <a:t>NB.SI </a:t>
            </a:r>
            <a:r>
              <a:rPr lang="fr-FR" dirty="0"/>
              <a:t>fonctionne comme la fonction SOMME.SI et la fonction MOYENNE.SI. Elle permet de compter les cellules selon une condition.</a:t>
            </a:r>
          </a:p>
          <a:p>
            <a:pPr>
              <a:buFont typeface="Wingdings" pitchFamily="2" charset="2"/>
              <a:buChar char="v"/>
            </a:pPr>
            <a:r>
              <a:rPr lang="fr-FR" dirty="0"/>
              <a:t> </a:t>
            </a:r>
            <a:r>
              <a:rPr lang="fr-FR" b="1" i="1" dirty="0">
                <a:latin typeface="Times New Roman" pitchFamily="18" charset="0"/>
                <a:cs typeface="Times New Roman" pitchFamily="18" charset="0"/>
              </a:rPr>
              <a:t>Comment s'écrit-elle et quels paramètres ?</a:t>
            </a:r>
          </a:p>
          <a:p>
            <a:pPr>
              <a:buNone/>
            </a:pPr>
            <a:endParaRPr lang="fr-FR" b="1" i="1" dirty="0">
              <a:latin typeface="Times New Roman" pitchFamily="18" charset="0"/>
              <a:cs typeface="Times New Roman" pitchFamily="18" charset="0"/>
            </a:endParaRPr>
          </a:p>
          <a:p>
            <a:pPr marL="88900" indent="355600" algn="ctr">
              <a:buClr>
                <a:schemeClr val="accent3"/>
              </a:buClr>
              <a:buNone/>
              <a:defRPr/>
            </a:pPr>
            <a:r>
              <a:rPr lang="fr-FR" b="1" i="1" dirty="0">
                <a:latin typeface="Times New Roman" pitchFamily="18" charset="0"/>
                <a:cs typeface="Times New Roman" pitchFamily="18" charset="0"/>
              </a:rPr>
              <a:t>    =NB.SI(</a:t>
            </a:r>
            <a:r>
              <a:rPr lang="fr-FR" b="1" i="1" dirty="0" err="1">
                <a:latin typeface="Times New Roman" pitchFamily="18" charset="0"/>
                <a:cs typeface="Times New Roman" pitchFamily="18" charset="0"/>
              </a:rPr>
              <a:t>plage;critere;plage</a:t>
            </a:r>
            <a:r>
              <a:rPr lang="fr-FR" b="1" i="1" dirty="0">
                <a:latin typeface="Times New Roman" pitchFamily="18" charset="0"/>
                <a:cs typeface="Times New Roman" pitchFamily="18" charset="0"/>
              </a:rPr>
              <a:t> de calcule)</a:t>
            </a:r>
          </a:p>
          <a:p>
            <a:pPr marL="88900" indent="355600">
              <a:buClr>
                <a:schemeClr val="accent3"/>
              </a:buClr>
              <a:buNone/>
              <a:defRPr/>
            </a:pPr>
            <a:endParaRPr lang="fr-FR" b="1" i="1" dirty="0">
              <a:latin typeface="Times New Roman" pitchFamily="18" charset="0"/>
              <a:cs typeface="Times New Roman" pitchFamily="18" charset="0"/>
            </a:endParaRPr>
          </a:p>
        </p:txBody>
      </p:sp>
      <p:sp>
        <p:nvSpPr>
          <p:cNvPr id="10" name="Espace réservé du pied de page 9"/>
          <p:cNvSpPr>
            <a:spLocks noGrp="1"/>
          </p:cNvSpPr>
          <p:nvPr>
            <p:ph type="ftr" sz="quarter" idx="11"/>
          </p:nvPr>
        </p:nvSpPr>
        <p:spPr/>
        <p:txBody>
          <a:bodyPr/>
          <a:lstStyle/>
          <a:p>
            <a:pPr>
              <a:defRPr/>
            </a:pPr>
            <a:r>
              <a:rPr lang="en-US"/>
              <a:t>Formation Ms Excel - Mr EL HASANY</a:t>
            </a:r>
            <a:endParaRPr lang="fr-FR"/>
          </a:p>
        </p:txBody>
      </p:sp>
      <p:sp>
        <p:nvSpPr>
          <p:cNvPr id="9" name="Espace réservé du numéro de diapositive 8"/>
          <p:cNvSpPr>
            <a:spLocks noGrp="1"/>
          </p:cNvSpPr>
          <p:nvPr>
            <p:ph type="sldNum" sz="quarter" idx="12"/>
          </p:nvPr>
        </p:nvSpPr>
        <p:spPr/>
        <p:txBody>
          <a:bodyPr/>
          <a:lstStyle/>
          <a:p>
            <a:pPr>
              <a:defRPr/>
            </a:pPr>
            <a:fld id="{50D2CB71-26D4-4DEB-A060-3733F4D1BAA7}" type="slidenum">
              <a:rPr lang="fr-FR"/>
              <a:pPr>
                <a:defRPr/>
              </a:pPr>
              <a:t>34</a:t>
            </a:fld>
            <a:endParaRPr lang="fr-F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1CF52C86-1ADD-4DD9-9790-8EADC1AA810E}"/>
              </a:ext>
            </a:extLst>
          </p:cNvPr>
          <p:cNvSpPr>
            <a:spLocks noGrp="1" noChangeArrowheads="1"/>
          </p:cNvSpPr>
          <p:nvPr>
            <p:ph type="title"/>
          </p:nvPr>
        </p:nvSpPr>
        <p:spPr>
          <a:xfrm>
            <a:off x="1955440" y="348526"/>
            <a:ext cx="9144000" cy="710952"/>
          </a:xfrm>
          <a:solidFill>
            <a:srgbClr val="00B0F0"/>
          </a:solidFill>
        </p:spPr>
        <p:txBody>
          <a:bodyPr>
            <a:normAutofit/>
          </a:bodyPr>
          <a:lstStyle/>
          <a:p>
            <a:pPr algn="ctr"/>
            <a:r>
              <a:rPr lang="fr-FR" b="1" dirty="0">
                <a:solidFill>
                  <a:schemeClr val="bg1"/>
                </a:solidFill>
              </a:rPr>
              <a:t>RECHERCHEV</a:t>
            </a:r>
            <a:endParaRPr lang="fr-FR" dirty="0">
              <a:solidFill>
                <a:schemeClr val="bg1"/>
              </a:solidFill>
            </a:endParaRPr>
          </a:p>
        </p:txBody>
      </p:sp>
      <p:sp>
        <p:nvSpPr>
          <p:cNvPr id="58371" name="Rectangle 3"/>
          <p:cNvSpPr>
            <a:spLocks noGrp="1" noChangeArrowheads="1"/>
          </p:cNvSpPr>
          <p:nvPr>
            <p:ph idx="1"/>
          </p:nvPr>
        </p:nvSpPr>
        <p:spPr>
          <a:xfrm>
            <a:off x="1559496" y="620688"/>
            <a:ext cx="8998768" cy="5688632"/>
          </a:xfrm>
        </p:spPr>
        <p:txBody>
          <a:bodyPr>
            <a:normAutofit/>
          </a:bodyPr>
          <a:lstStyle/>
          <a:p>
            <a:pPr marL="0" indent="444500">
              <a:buClr>
                <a:schemeClr val="accent3"/>
              </a:buClr>
              <a:buFont typeface="Wingdings" pitchFamily="2" charset="2"/>
              <a:buChar char="v"/>
              <a:defRPr/>
            </a:pPr>
            <a:r>
              <a:rPr lang="fr-FR" b="1" i="1" dirty="0">
                <a:latin typeface="Times New Roman" pitchFamily="18" charset="0"/>
                <a:cs typeface="Times New Roman" pitchFamily="18" charset="0"/>
              </a:rPr>
              <a:t>Que permet-elle ?</a:t>
            </a:r>
            <a:endParaRPr lang="fr-FR" dirty="0">
              <a:latin typeface="Times New Roman" pitchFamily="18" charset="0"/>
              <a:cs typeface="Times New Roman" pitchFamily="18" charset="0"/>
            </a:endParaRPr>
          </a:p>
          <a:p>
            <a:pPr marL="0" indent="444500">
              <a:buNone/>
            </a:pPr>
            <a:r>
              <a:rPr lang="fr-FR" dirty="0">
                <a:latin typeface="Times New Roman" pitchFamily="18" charset="0"/>
                <a:cs typeface="Times New Roman" pitchFamily="18" charset="0"/>
              </a:rPr>
              <a:t>La fonction RECHERCHEV permet de rechercher une valeur dans un tableau, plage de cellule ou matrice et de renvoyer une valeur associée. Elle cherche dans la première colonne et renvoie une valeur d'une des autres colonnes sur la même ligne.</a:t>
            </a:r>
          </a:p>
          <a:p>
            <a:pPr marL="0" indent="444500">
              <a:buNone/>
            </a:pPr>
            <a:r>
              <a:rPr lang="fr-FR" dirty="0">
                <a:latin typeface="Times New Roman" pitchFamily="18" charset="0"/>
                <a:cs typeface="Times New Roman" pitchFamily="18" charset="0"/>
              </a:rPr>
              <a:t>Exemple:</a:t>
            </a:r>
          </a:p>
          <a:p>
            <a:pPr marL="0" indent="444500" algn="ctr">
              <a:buNone/>
            </a:pPr>
            <a:endParaRPr lang="fr-FR" dirty="0">
              <a:latin typeface="Times New Roman" pitchFamily="18" charset="0"/>
              <a:cs typeface="Times New Roman" pitchFamily="18" charset="0"/>
            </a:endParaRPr>
          </a:p>
          <a:p>
            <a:pPr marL="0" indent="444500" algn="ctr">
              <a:buNone/>
            </a:pPr>
            <a:endParaRPr lang="fr-FR" dirty="0">
              <a:latin typeface="Times New Roman" pitchFamily="18" charset="0"/>
              <a:cs typeface="Times New Roman" pitchFamily="18" charset="0"/>
            </a:endParaRPr>
          </a:p>
        </p:txBody>
      </p:sp>
      <p:sp>
        <p:nvSpPr>
          <p:cNvPr id="10" name="Espace réservé du pied de page 9"/>
          <p:cNvSpPr>
            <a:spLocks noGrp="1"/>
          </p:cNvSpPr>
          <p:nvPr>
            <p:ph type="ftr" sz="quarter" idx="11"/>
          </p:nvPr>
        </p:nvSpPr>
        <p:spPr>
          <a:xfrm>
            <a:off x="4191000" y="6356351"/>
            <a:ext cx="3705200" cy="365125"/>
          </a:xfrm>
        </p:spPr>
        <p:txBody>
          <a:bodyPr/>
          <a:lstStyle/>
          <a:p>
            <a:pPr>
              <a:defRPr/>
            </a:pPr>
            <a:r>
              <a:rPr lang="en-US"/>
              <a:t>Formation Ms Excel - Mr EL HASANY</a:t>
            </a:r>
            <a:endParaRPr lang="fr-FR" dirty="0"/>
          </a:p>
        </p:txBody>
      </p:sp>
      <p:sp>
        <p:nvSpPr>
          <p:cNvPr id="9" name="Espace réservé du numéro de diapositive 8"/>
          <p:cNvSpPr>
            <a:spLocks noGrp="1"/>
          </p:cNvSpPr>
          <p:nvPr>
            <p:ph type="sldNum" sz="quarter" idx="12"/>
          </p:nvPr>
        </p:nvSpPr>
        <p:spPr/>
        <p:txBody>
          <a:bodyPr/>
          <a:lstStyle/>
          <a:p>
            <a:pPr>
              <a:defRPr/>
            </a:pPr>
            <a:fld id="{50D2CB71-26D4-4DEB-A060-3733F4D1BAA7}" type="slidenum">
              <a:rPr lang="fr-FR"/>
              <a:pPr>
                <a:defRPr/>
              </a:pPr>
              <a:t>35</a:t>
            </a:fld>
            <a:endParaRPr lang="fr-FR"/>
          </a:p>
        </p:txBody>
      </p:sp>
      <p:graphicFrame>
        <p:nvGraphicFramePr>
          <p:cNvPr id="7" name="Objet 6"/>
          <p:cNvGraphicFramePr>
            <a:graphicFrameLocks noChangeAspect="1"/>
          </p:cNvGraphicFramePr>
          <p:nvPr/>
        </p:nvGraphicFramePr>
        <p:xfrm>
          <a:off x="4799856" y="3861048"/>
          <a:ext cx="3168352" cy="2304256"/>
        </p:xfrm>
        <a:graphic>
          <a:graphicData uri="http://schemas.openxmlformats.org/presentationml/2006/ole">
            <mc:AlternateContent xmlns:mc="http://schemas.openxmlformats.org/markup-compatibility/2006">
              <mc:Choice xmlns:v="urn:schemas-microsoft-com:vml" Requires="v">
                <p:oleObj spid="_x0000_s1032" name="Feuille de calcul" showAsIcon="1" r:id="rId4" imgW="914400" imgH="771480" progId="Excel.Sheet.12">
                  <p:embed/>
                </p:oleObj>
              </mc:Choice>
              <mc:Fallback>
                <p:oleObj name="Feuille de calcul" showAsIcon="1" r:id="rId4" imgW="914400" imgH="771480" progId="Excel.Sheet.12">
                  <p:embed/>
                  <p:pic>
                    <p:nvPicPr>
                      <p:cNvPr id="7" name="Obje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9856" y="3861048"/>
                        <a:ext cx="3168352" cy="2304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939" name="Picture 3"/>
          <p:cNvPicPr>
            <a:picLocks noChangeAspect="1" noChangeArrowheads="1"/>
          </p:cNvPicPr>
          <p:nvPr/>
        </p:nvPicPr>
        <p:blipFill>
          <a:blip r:embed="rId6" cstate="print"/>
          <a:srcRect/>
          <a:stretch>
            <a:fillRect/>
          </a:stretch>
        </p:blipFill>
        <p:spPr bwMode="auto">
          <a:xfrm>
            <a:off x="5303912" y="2045449"/>
            <a:ext cx="6336704" cy="389874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8371">
                                            <p:txEl>
                                              <p:pRg st="1" end="1"/>
                                            </p:txEl>
                                          </p:spTgt>
                                        </p:tgtEl>
                                        <p:attrNameLst>
                                          <p:attrName>style.visibility</p:attrName>
                                        </p:attrNameLst>
                                      </p:cBhvr>
                                      <p:to>
                                        <p:strVal val="visible"/>
                                      </p:to>
                                    </p:set>
                                    <p:anim calcmode="lin" valueType="num">
                                      <p:cBhvr additive="base">
                                        <p:cTn id="13" dur="500" fill="hold"/>
                                        <p:tgtEl>
                                          <p:spTgt spid="583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3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8371">
                                            <p:txEl>
                                              <p:pRg st="2" end="2"/>
                                            </p:txEl>
                                          </p:spTgt>
                                        </p:tgtEl>
                                        <p:attrNameLst>
                                          <p:attrName>style.visibility</p:attrName>
                                        </p:attrNameLst>
                                      </p:cBhvr>
                                      <p:to>
                                        <p:strVal val="visible"/>
                                      </p:to>
                                    </p:set>
                                    <p:anim calcmode="lin" valueType="num">
                                      <p:cBhvr additive="base">
                                        <p:cTn id="19" dur="5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3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amond(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39939"/>
                                        </p:tgtEl>
                                        <p:attrNameLst>
                                          <p:attrName>style.visibility</p:attrName>
                                        </p:attrNameLst>
                                      </p:cBhvr>
                                      <p:to>
                                        <p:strVal val="visible"/>
                                      </p:to>
                                    </p:set>
                                    <p:animEffect transition="in" filter="diamond(in)">
                                      <p:cBhvr>
                                        <p:cTn id="30" dur="2000"/>
                                        <p:tgtEl>
                                          <p:spTgt spid="39939"/>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heckerboard(across)">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837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55840" y="265212"/>
            <a:ext cx="8229600" cy="710952"/>
          </a:xfrm>
        </p:spPr>
        <p:txBody>
          <a:bodyPr>
            <a:normAutofit/>
          </a:bodyPr>
          <a:lstStyle/>
          <a:p>
            <a:pPr algn="ctr"/>
            <a:r>
              <a:rPr lang="fr-FR" b="1" dirty="0"/>
              <a:t>RECHERCHEV</a:t>
            </a:r>
            <a:endParaRPr lang="fr-FR" dirty="0"/>
          </a:p>
        </p:txBody>
      </p:sp>
      <p:sp>
        <p:nvSpPr>
          <p:cNvPr id="58371" name="Rectangle 3"/>
          <p:cNvSpPr>
            <a:spLocks noGrp="1" noChangeArrowheads="1"/>
          </p:cNvSpPr>
          <p:nvPr>
            <p:ph idx="1"/>
          </p:nvPr>
        </p:nvSpPr>
        <p:spPr>
          <a:xfrm>
            <a:off x="1559496" y="620688"/>
            <a:ext cx="8998768" cy="6237312"/>
          </a:xfrm>
        </p:spPr>
        <p:txBody>
          <a:bodyPr>
            <a:normAutofit lnSpcReduction="10000"/>
          </a:bodyPr>
          <a:lstStyle/>
          <a:p>
            <a:pPr marL="274320" indent="-50800">
              <a:buClr>
                <a:schemeClr val="accent3"/>
              </a:buClr>
              <a:buFont typeface="Wingdings" pitchFamily="2" charset="2"/>
              <a:buChar char="v"/>
              <a:defRPr/>
            </a:pPr>
            <a:r>
              <a:rPr lang="fr-FR" dirty="0">
                <a:latin typeface="Times New Roman" pitchFamily="18" charset="0"/>
                <a:cs typeface="Times New Roman" pitchFamily="18" charset="0"/>
              </a:rPr>
              <a:t> </a:t>
            </a:r>
            <a:r>
              <a:rPr lang="fr-FR" b="1" i="1" dirty="0">
                <a:latin typeface="Times New Roman" pitchFamily="18" charset="0"/>
                <a:cs typeface="Times New Roman" pitchFamily="18" charset="0"/>
              </a:rPr>
              <a:t>Comment s'écrit-elle et quels paramètres ?</a:t>
            </a:r>
            <a:r>
              <a:rPr lang="fr-FR" dirty="0">
                <a:latin typeface="Times New Roman" pitchFamily="18" charset="0"/>
                <a:cs typeface="Times New Roman" pitchFamily="18" charset="0"/>
              </a:rPr>
              <a:t> </a:t>
            </a:r>
          </a:p>
          <a:p>
            <a:pPr>
              <a:buNone/>
            </a:pPr>
            <a:r>
              <a:rPr lang="fr-FR" dirty="0">
                <a:latin typeface="Times New Roman" pitchFamily="18" charset="0"/>
                <a:cs typeface="Times New Roman" pitchFamily="18" charset="0"/>
              </a:rPr>
              <a:t>Cette fonction prend plusieurs paramètres, trois obligatoires et un facultatif. Voici comment elle s'écrit :</a:t>
            </a:r>
          </a:p>
          <a:p>
            <a:pPr algn="ctr">
              <a:buNone/>
            </a:pPr>
            <a:r>
              <a:rPr lang="fr-FR" b="1" dirty="0">
                <a:latin typeface="Times New Roman" pitchFamily="18" charset="0"/>
                <a:cs typeface="Times New Roman" pitchFamily="18" charset="0"/>
              </a:rPr>
              <a:t>=RECHERCHEV(</a:t>
            </a:r>
            <a:r>
              <a:rPr lang="fr-FR" b="1" dirty="0" err="1">
                <a:latin typeface="Times New Roman" pitchFamily="18" charset="0"/>
                <a:cs typeface="Times New Roman" pitchFamily="18" charset="0"/>
              </a:rPr>
              <a:t>valeur_cherchée;plage;numero_colonne</a:t>
            </a:r>
            <a:r>
              <a:rPr lang="fr-FR" b="1" dirty="0">
                <a:latin typeface="Times New Roman" pitchFamily="18" charset="0"/>
                <a:cs typeface="Times New Roman" pitchFamily="18" charset="0"/>
              </a:rPr>
              <a:t>;[</a:t>
            </a:r>
            <a:r>
              <a:rPr lang="fr-FR" b="1" dirty="0" err="1">
                <a:latin typeface="Times New Roman" pitchFamily="18" charset="0"/>
                <a:cs typeface="Times New Roman" pitchFamily="18" charset="0"/>
              </a:rPr>
              <a:t>valeur_proche</a:t>
            </a:r>
            <a:r>
              <a:rPr lang="fr-FR" b="1" dirty="0">
                <a:latin typeface="Times New Roman" pitchFamily="18" charset="0"/>
                <a:cs typeface="Times New Roman" pitchFamily="18" charset="0"/>
              </a:rPr>
              <a:t>])</a:t>
            </a:r>
          </a:p>
          <a:p>
            <a:pPr>
              <a:buNone/>
            </a:pPr>
            <a:r>
              <a:rPr lang="fr-FR" dirty="0">
                <a:latin typeface="Times New Roman" pitchFamily="18" charset="0"/>
                <a:cs typeface="Times New Roman" pitchFamily="18" charset="0"/>
              </a:rPr>
              <a:t>1) La valeur cherchée peut être une valeur chiffrée, texte (qui sera alors entre guillemets) ou une cellule (et donc la valeur qu'elle contient). Elle doit être obligatoirement dans la première colonne sinon la cellule contenant la fonction </a:t>
            </a:r>
            <a:r>
              <a:rPr lang="fr-FR" b="1" dirty="0">
                <a:latin typeface="Times New Roman" pitchFamily="18" charset="0"/>
                <a:cs typeface="Times New Roman" pitchFamily="18" charset="0"/>
              </a:rPr>
              <a:t>RECHERCHEV vous renvoie l'erreur suivante : </a:t>
            </a:r>
            <a:r>
              <a:rPr lang="fr-FR" b="1" i="1" dirty="0">
                <a:latin typeface="Times New Roman" pitchFamily="18" charset="0"/>
                <a:cs typeface="Times New Roman" pitchFamily="18" charset="0"/>
              </a:rPr>
              <a:t>#NOM?.</a:t>
            </a:r>
          </a:p>
          <a:p>
            <a:pPr>
              <a:buNone/>
            </a:pPr>
            <a:r>
              <a:rPr lang="fr-FR" dirty="0">
                <a:latin typeface="Times New Roman" pitchFamily="18" charset="0"/>
                <a:cs typeface="Times New Roman" pitchFamily="18" charset="0"/>
              </a:rPr>
              <a:t>2) Ensuite on spécifie la plage dans laquelle on fait la recherche.</a:t>
            </a:r>
          </a:p>
          <a:p>
            <a:pPr>
              <a:buNone/>
            </a:pPr>
            <a:r>
              <a:rPr lang="fr-FR" dirty="0">
                <a:latin typeface="Times New Roman" pitchFamily="18" charset="0"/>
                <a:cs typeface="Times New Roman" pitchFamily="18" charset="0"/>
              </a:rPr>
              <a:t>3) le troisième paramètre concerne le numéro de la colonne dans laquelle la fonction doit chercher la valeur à retourner. Il est donc inutile d'indiquer la première colonne puisque c'est dans celle-ci que la recherche est faite.</a:t>
            </a:r>
          </a:p>
          <a:p>
            <a:pPr>
              <a:buNone/>
            </a:pPr>
            <a:r>
              <a:rPr lang="fr-FR" dirty="0">
                <a:latin typeface="Times New Roman" pitchFamily="18" charset="0"/>
                <a:cs typeface="Times New Roman" pitchFamily="18" charset="0"/>
              </a:rPr>
              <a:t>4) En ce qui concerne le paramètre facultatif, il peut prendre que deux valeurs différentes : 1)VRAI; la première colonne doit être dans l'ordre croissant et la fonction recherche une valeur approximative. 2) FAUX; la fonction cherche la valeur exacte. Si la fonction ne trouve pas la valeur exacte, elle renvoie : </a:t>
            </a:r>
            <a:r>
              <a:rPr lang="fr-FR" i="1" dirty="0">
                <a:latin typeface="Times New Roman" pitchFamily="18" charset="0"/>
                <a:cs typeface="Times New Roman" pitchFamily="18" charset="0"/>
              </a:rPr>
              <a:t>#N/A.</a:t>
            </a:r>
            <a:endParaRPr lang="fr-FR" b="1" i="1" dirty="0">
              <a:latin typeface="Times New Roman" pitchFamily="18" charset="0"/>
              <a:cs typeface="Times New Roman" pitchFamily="18" charset="0"/>
            </a:endParaRPr>
          </a:p>
        </p:txBody>
      </p:sp>
      <p:sp>
        <p:nvSpPr>
          <p:cNvPr id="10" name="Espace réservé du pied de page 9"/>
          <p:cNvSpPr>
            <a:spLocks noGrp="1"/>
          </p:cNvSpPr>
          <p:nvPr>
            <p:ph type="ftr" sz="quarter" idx="11"/>
          </p:nvPr>
        </p:nvSpPr>
        <p:spPr/>
        <p:txBody>
          <a:bodyPr/>
          <a:lstStyle/>
          <a:p>
            <a:pPr>
              <a:defRPr/>
            </a:pPr>
            <a:r>
              <a:rPr lang="en-US"/>
              <a:t>Formation Ms Excel - Mr EL HASANY</a:t>
            </a:r>
            <a:endParaRPr lang="fr-FR" dirty="0"/>
          </a:p>
        </p:txBody>
      </p:sp>
      <p:sp>
        <p:nvSpPr>
          <p:cNvPr id="9" name="Espace réservé du numéro de diapositive 8"/>
          <p:cNvSpPr>
            <a:spLocks noGrp="1"/>
          </p:cNvSpPr>
          <p:nvPr>
            <p:ph type="sldNum" sz="quarter" idx="12"/>
          </p:nvPr>
        </p:nvSpPr>
        <p:spPr/>
        <p:txBody>
          <a:bodyPr/>
          <a:lstStyle/>
          <a:p>
            <a:pPr>
              <a:defRPr/>
            </a:pPr>
            <a:fld id="{50D2CB71-26D4-4DEB-A060-3733F4D1BAA7}" type="slidenum">
              <a:rPr lang="fr-FR"/>
              <a:pPr>
                <a:defRPr/>
              </a:pPr>
              <a:t>36</a:t>
            </a:fld>
            <a:endParaRPr lang="fr-F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81200" y="302225"/>
            <a:ext cx="8229600" cy="710952"/>
          </a:xfrm>
        </p:spPr>
        <p:txBody>
          <a:bodyPr>
            <a:normAutofit/>
          </a:bodyPr>
          <a:lstStyle/>
          <a:p>
            <a:pPr algn="ctr"/>
            <a:r>
              <a:rPr lang="fr-FR" b="1" dirty="0"/>
              <a:t>RECHERCHEH</a:t>
            </a:r>
            <a:endParaRPr lang="fr-FR" dirty="0"/>
          </a:p>
        </p:txBody>
      </p:sp>
      <p:sp>
        <p:nvSpPr>
          <p:cNvPr id="58371" name="Rectangle 3"/>
          <p:cNvSpPr>
            <a:spLocks noGrp="1" noChangeArrowheads="1"/>
          </p:cNvSpPr>
          <p:nvPr>
            <p:ph idx="1"/>
          </p:nvPr>
        </p:nvSpPr>
        <p:spPr>
          <a:xfrm>
            <a:off x="1484847" y="1385022"/>
            <a:ext cx="8998768" cy="5184576"/>
          </a:xfrm>
        </p:spPr>
        <p:txBody>
          <a:bodyPr>
            <a:normAutofit/>
          </a:bodyPr>
          <a:lstStyle/>
          <a:p>
            <a:pPr marL="95250" indent="349250">
              <a:buClr>
                <a:schemeClr val="accent3"/>
              </a:buClr>
              <a:buFont typeface="Wingdings" pitchFamily="2" charset="2"/>
              <a:buChar char="v"/>
              <a:defRPr/>
            </a:pPr>
            <a:r>
              <a:rPr lang="fr-FR" dirty="0">
                <a:latin typeface="Times New Roman" pitchFamily="18" charset="0"/>
                <a:cs typeface="Times New Roman" pitchFamily="18" charset="0"/>
              </a:rPr>
              <a:t> </a:t>
            </a:r>
            <a:r>
              <a:rPr lang="fr-FR" b="1" i="1" dirty="0">
                <a:latin typeface="Times New Roman" pitchFamily="18" charset="0"/>
                <a:cs typeface="Times New Roman" pitchFamily="18" charset="0"/>
              </a:rPr>
              <a:t>Comment s'écrit-elle et quels paramètres ?</a:t>
            </a:r>
            <a:r>
              <a:rPr lang="fr-FR" dirty="0">
                <a:latin typeface="Times New Roman" pitchFamily="18" charset="0"/>
                <a:cs typeface="Times New Roman" pitchFamily="18" charset="0"/>
              </a:rPr>
              <a:t> </a:t>
            </a:r>
          </a:p>
          <a:p>
            <a:pPr marL="95250" indent="349250">
              <a:buNone/>
            </a:pPr>
            <a:r>
              <a:rPr lang="fr-FR" dirty="0"/>
              <a:t>Cette fonction permet de faire exactement la même chose que la fonction </a:t>
            </a:r>
            <a:r>
              <a:rPr lang="fr-FR" b="1" dirty="0"/>
              <a:t>RECHERCHEV </a:t>
            </a:r>
            <a:r>
              <a:rPr lang="fr-FR" dirty="0"/>
              <a:t>mais dans l'autre sens, c'est à dire à l'horizontale.</a:t>
            </a:r>
          </a:p>
          <a:p>
            <a:pPr marL="95250" indent="349250">
              <a:buFont typeface="Wingdings" pitchFamily="2" charset="2"/>
              <a:buChar char="v"/>
            </a:pPr>
            <a:r>
              <a:rPr lang="fr-FR" b="1" i="1" dirty="0"/>
              <a:t>Comment s'écrit-elle et quels paramètres ?</a:t>
            </a:r>
          </a:p>
          <a:p>
            <a:pPr marL="95250" indent="349250">
              <a:buNone/>
            </a:pPr>
            <a:r>
              <a:rPr lang="fr-FR" dirty="0"/>
              <a:t>Elle fonctionne exactement de la même façon que la fonction </a:t>
            </a:r>
            <a:r>
              <a:rPr lang="fr-FR" b="1" dirty="0"/>
              <a:t>RECHERCHEV. Elle prend le même </a:t>
            </a:r>
            <a:r>
              <a:rPr lang="fr-FR" dirty="0"/>
              <a:t>nombre de paramètres (3 obligatoires et un facultatif). Je vous la présente ici :</a:t>
            </a:r>
          </a:p>
          <a:p>
            <a:pPr marL="95250" indent="349250">
              <a:buNone/>
            </a:pPr>
            <a:r>
              <a:rPr lang="fr-FR" b="1" dirty="0"/>
              <a:t>=RECHERCHEH(</a:t>
            </a:r>
            <a:r>
              <a:rPr lang="fr-FR" b="1" dirty="0" err="1"/>
              <a:t>valeur_cherchée;plage;numero_ligne</a:t>
            </a:r>
            <a:r>
              <a:rPr lang="fr-FR" b="1" dirty="0"/>
              <a:t>;[</a:t>
            </a:r>
            <a:r>
              <a:rPr lang="fr-FR" b="1" dirty="0" err="1"/>
              <a:t>valeur_proche</a:t>
            </a:r>
            <a:r>
              <a:rPr lang="fr-FR" b="1" dirty="0"/>
              <a:t>]) </a:t>
            </a:r>
          </a:p>
          <a:p>
            <a:pPr marL="95250" indent="349250">
              <a:buNone/>
            </a:pPr>
            <a:r>
              <a:rPr lang="fr-FR" dirty="0"/>
              <a:t>Je vais vous présenter un exemple juste pour vous entraîner. C'est juste que le sens s'inverse, on passe de la verticale à l'horizontale.</a:t>
            </a:r>
          </a:p>
        </p:txBody>
      </p:sp>
      <p:sp>
        <p:nvSpPr>
          <p:cNvPr id="10" name="Espace réservé du pied de page 9"/>
          <p:cNvSpPr>
            <a:spLocks noGrp="1"/>
          </p:cNvSpPr>
          <p:nvPr>
            <p:ph type="ftr" sz="quarter" idx="11"/>
          </p:nvPr>
        </p:nvSpPr>
        <p:spPr/>
        <p:txBody>
          <a:bodyPr/>
          <a:lstStyle/>
          <a:p>
            <a:pPr>
              <a:defRPr/>
            </a:pPr>
            <a:r>
              <a:rPr lang="en-US"/>
              <a:t>Formation Ms Excel - Mr EL HASANY</a:t>
            </a:r>
            <a:endParaRPr lang="fr-FR" dirty="0"/>
          </a:p>
        </p:txBody>
      </p:sp>
      <p:sp>
        <p:nvSpPr>
          <p:cNvPr id="9" name="Espace réservé du numéro de diapositive 8"/>
          <p:cNvSpPr>
            <a:spLocks noGrp="1"/>
          </p:cNvSpPr>
          <p:nvPr>
            <p:ph type="sldNum" sz="quarter" idx="12"/>
          </p:nvPr>
        </p:nvSpPr>
        <p:spPr/>
        <p:txBody>
          <a:bodyPr/>
          <a:lstStyle/>
          <a:p>
            <a:pPr>
              <a:defRPr/>
            </a:pPr>
            <a:fld id="{50D2CB71-26D4-4DEB-A060-3733F4D1BAA7}" type="slidenum">
              <a:rPr lang="fr-FR"/>
              <a:pPr>
                <a:defRPr/>
              </a:pPr>
              <a:t>37</a:t>
            </a:fld>
            <a:endParaRPr lang="fr-F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063552" y="188640"/>
            <a:ext cx="8229600" cy="954360"/>
          </a:xfrm>
        </p:spPr>
        <p:txBody>
          <a:bodyPr/>
          <a:lstStyle/>
          <a:p>
            <a:pPr algn="ctr"/>
            <a:r>
              <a:rPr lang="fr-FR" dirty="0"/>
              <a:t>La fonction « INDEX»</a:t>
            </a:r>
          </a:p>
        </p:txBody>
      </p:sp>
      <p:sp>
        <p:nvSpPr>
          <p:cNvPr id="58371" name="Rectangle 3"/>
          <p:cNvSpPr>
            <a:spLocks noGrp="1" noChangeArrowheads="1"/>
          </p:cNvSpPr>
          <p:nvPr>
            <p:ph idx="1"/>
          </p:nvPr>
        </p:nvSpPr>
        <p:spPr>
          <a:xfrm>
            <a:off x="1559496" y="1052736"/>
            <a:ext cx="8998768" cy="5256584"/>
          </a:xfrm>
        </p:spPr>
        <p:txBody>
          <a:bodyPr>
            <a:normAutofit/>
          </a:bodyPr>
          <a:lstStyle/>
          <a:p>
            <a:pPr marL="88900" indent="444500">
              <a:buClr>
                <a:schemeClr val="accent3"/>
              </a:buClr>
              <a:buFont typeface="Wingdings" pitchFamily="2" charset="2"/>
              <a:buChar char="v"/>
              <a:defRPr/>
            </a:pPr>
            <a:r>
              <a:rPr lang="fr-FR" b="1" i="1" dirty="0">
                <a:latin typeface="Times New Roman" pitchFamily="18" charset="0"/>
                <a:cs typeface="Times New Roman" pitchFamily="18" charset="0"/>
              </a:rPr>
              <a:t>Que permet-elle ?</a:t>
            </a:r>
            <a:endParaRPr lang="fr-FR" dirty="0">
              <a:latin typeface="Times New Roman" pitchFamily="18" charset="0"/>
              <a:cs typeface="Times New Roman" pitchFamily="18" charset="0"/>
            </a:endParaRPr>
          </a:p>
          <a:p>
            <a:pPr marL="88900" indent="444500">
              <a:buNone/>
            </a:pPr>
            <a:r>
              <a:rPr lang="fr-FR" dirty="0"/>
              <a:t>La fonction INDEX permet la recherche d’une valeur dans un tableau en fonction de ses coordonnées.</a:t>
            </a:r>
          </a:p>
          <a:p>
            <a:pPr marL="88900" indent="444500">
              <a:buClr>
                <a:schemeClr val="accent3"/>
              </a:buClr>
              <a:buFont typeface="Wingdings" pitchFamily="2" charset="2"/>
              <a:buChar char="v"/>
              <a:defRPr/>
            </a:pPr>
            <a:r>
              <a:rPr lang="fr-FR" b="1" i="1" dirty="0">
                <a:latin typeface="Times New Roman" pitchFamily="18" charset="0"/>
                <a:cs typeface="Times New Roman" pitchFamily="18" charset="0"/>
              </a:rPr>
              <a:t>Comment s'écrit-elle et quels paramètres ?</a:t>
            </a:r>
          </a:p>
          <a:p>
            <a:pPr marL="88900" indent="444500">
              <a:buNone/>
            </a:pPr>
            <a:r>
              <a:rPr lang="fr-FR" dirty="0"/>
              <a:t>Indiquez dans « Matrice » la plage de cellules dans laquelle la fonction effectuera la recherche.</a:t>
            </a:r>
          </a:p>
          <a:p>
            <a:pPr marL="88900" indent="444500">
              <a:buNone/>
            </a:pPr>
            <a:r>
              <a:rPr lang="fr-FR" dirty="0"/>
              <a:t>Dans « </a:t>
            </a:r>
            <a:r>
              <a:rPr lang="fr-FR" dirty="0" err="1"/>
              <a:t>No_lig</a:t>
            </a:r>
            <a:r>
              <a:rPr lang="fr-FR" dirty="0"/>
              <a:t> » indiquez le n° de la ligne et dans « </a:t>
            </a:r>
            <a:r>
              <a:rPr lang="fr-FR" dirty="0" err="1"/>
              <a:t>No_col</a:t>
            </a:r>
            <a:r>
              <a:rPr lang="fr-FR" dirty="0"/>
              <a:t> » le n° de la colonne. Ces numéros doivent correspondre aux colonnes et lignes de la plage de cellules « Matrice ».</a:t>
            </a:r>
          </a:p>
          <a:p>
            <a:pPr marL="88900" indent="444500" algn="ctr">
              <a:buNone/>
            </a:pPr>
            <a:r>
              <a:rPr lang="fr-FR" b="1" dirty="0"/>
              <a:t>=INDEX(Tableau;</a:t>
            </a:r>
            <a:r>
              <a:rPr lang="fr-FR" b="1" dirty="0" err="1"/>
              <a:t>no_ligne</a:t>
            </a:r>
            <a:r>
              <a:rPr lang="fr-FR" b="1" dirty="0"/>
              <a:t>;</a:t>
            </a:r>
            <a:r>
              <a:rPr lang="fr-FR" b="1" dirty="0" err="1"/>
              <a:t>no_colonne</a:t>
            </a:r>
            <a:r>
              <a:rPr lang="fr-FR" b="1" dirty="0"/>
              <a:t>)</a:t>
            </a:r>
          </a:p>
          <a:p>
            <a:pPr marL="88900" indent="444500" algn="ctr">
              <a:buClr>
                <a:schemeClr val="accent3"/>
              </a:buClr>
              <a:buNone/>
              <a:defRPr/>
            </a:pPr>
            <a:endParaRPr lang="fr-FR" dirty="0">
              <a:latin typeface="Times New Roman" pitchFamily="18" charset="0"/>
              <a:cs typeface="Times New Roman" pitchFamily="18" charset="0"/>
            </a:endParaRPr>
          </a:p>
        </p:txBody>
      </p:sp>
      <p:sp>
        <p:nvSpPr>
          <p:cNvPr id="10" name="Espace réservé du pied de page 9"/>
          <p:cNvSpPr>
            <a:spLocks noGrp="1"/>
          </p:cNvSpPr>
          <p:nvPr>
            <p:ph type="ftr" sz="quarter" idx="11"/>
          </p:nvPr>
        </p:nvSpPr>
        <p:spPr/>
        <p:txBody>
          <a:bodyPr/>
          <a:lstStyle/>
          <a:p>
            <a:pPr>
              <a:defRPr/>
            </a:pPr>
            <a:r>
              <a:rPr lang="en-US"/>
              <a:t>Formation Ms Excel - Mr EL HASANY</a:t>
            </a:r>
            <a:endParaRPr lang="fr-FR"/>
          </a:p>
        </p:txBody>
      </p:sp>
      <p:sp>
        <p:nvSpPr>
          <p:cNvPr id="9" name="Espace réservé du numéro de diapositive 8"/>
          <p:cNvSpPr>
            <a:spLocks noGrp="1"/>
          </p:cNvSpPr>
          <p:nvPr>
            <p:ph type="sldNum" sz="quarter" idx="12"/>
          </p:nvPr>
        </p:nvSpPr>
        <p:spPr/>
        <p:txBody>
          <a:bodyPr/>
          <a:lstStyle/>
          <a:p>
            <a:pPr>
              <a:defRPr/>
            </a:pPr>
            <a:fld id="{50D2CB71-26D4-4DEB-A060-3733F4D1BAA7}" type="slidenum">
              <a:rPr lang="fr-FR"/>
              <a:pPr>
                <a:defRPr/>
              </a:pPr>
              <a:t>38</a:t>
            </a:fld>
            <a:endParaRPr lang="fr-F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063552" y="188640"/>
            <a:ext cx="8229600" cy="954360"/>
          </a:xfrm>
        </p:spPr>
        <p:txBody>
          <a:bodyPr/>
          <a:lstStyle/>
          <a:p>
            <a:pPr algn="ctr"/>
            <a:r>
              <a:rPr lang="fr-FR" dirty="0"/>
              <a:t>La fonction « EQUIV»</a:t>
            </a:r>
          </a:p>
        </p:txBody>
      </p:sp>
      <p:sp>
        <p:nvSpPr>
          <p:cNvPr id="58371" name="Rectangle 3"/>
          <p:cNvSpPr>
            <a:spLocks noGrp="1" noChangeArrowheads="1"/>
          </p:cNvSpPr>
          <p:nvPr>
            <p:ph idx="1"/>
          </p:nvPr>
        </p:nvSpPr>
        <p:spPr>
          <a:xfrm>
            <a:off x="1559496" y="1052736"/>
            <a:ext cx="8998768" cy="5256584"/>
          </a:xfrm>
        </p:spPr>
        <p:txBody>
          <a:bodyPr>
            <a:normAutofit/>
          </a:bodyPr>
          <a:lstStyle/>
          <a:p>
            <a:pPr marL="88900" indent="444500">
              <a:buClr>
                <a:schemeClr val="accent3"/>
              </a:buClr>
              <a:buFont typeface="Wingdings" pitchFamily="2" charset="2"/>
              <a:buChar char="v"/>
              <a:defRPr/>
            </a:pPr>
            <a:r>
              <a:rPr lang="fr-FR" b="1" i="1" dirty="0">
                <a:latin typeface="Times New Roman" pitchFamily="18" charset="0"/>
                <a:cs typeface="Times New Roman" pitchFamily="18" charset="0"/>
              </a:rPr>
              <a:t>Que permet-elle ?</a:t>
            </a:r>
            <a:endParaRPr lang="fr-FR" dirty="0">
              <a:latin typeface="Times New Roman" pitchFamily="18" charset="0"/>
              <a:cs typeface="Times New Roman" pitchFamily="18" charset="0"/>
            </a:endParaRPr>
          </a:p>
          <a:p>
            <a:pPr fontAlgn="base"/>
            <a:r>
              <a:rPr lang="fr-FR" dirty="0"/>
              <a:t>La fonction EQUIV recherche la position d’une valeur dans une matrice.</a:t>
            </a:r>
          </a:p>
          <a:p>
            <a:pPr fontAlgn="base">
              <a:buFont typeface="Wingdings" pitchFamily="2" charset="2"/>
              <a:buChar char="v"/>
            </a:pPr>
            <a:r>
              <a:rPr lang="fr-FR" b="1" i="1" dirty="0">
                <a:latin typeface="Times New Roman" pitchFamily="18" charset="0"/>
                <a:cs typeface="Times New Roman" pitchFamily="18" charset="0"/>
              </a:rPr>
              <a:t>Comment s'écrit-elle et quels paramètres ?</a:t>
            </a:r>
            <a:endParaRPr lang="fr-FR" dirty="0"/>
          </a:p>
          <a:p>
            <a:pPr fontAlgn="base"/>
            <a:r>
              <a:rPr lang="fr-FR" dirty="0"/>
              <a:t>Dans « </a:t>
            </a:r>
            <a:r>
              <a:rPr lang="fr-FR" dirty="0" err="1"/>
              <a:t>Valeur_cherchée</a:t>
            </a:r>
            <a:r>
              <a:rPr lang="fr-FR" dirty="0"/>
              <a:t> » entrez la valeur dont vous souhaitez obtenir la position.</a:t>
            </a:r>
          </a:p>
          <a:p>
            <a:pPr fontAlgn="base"/>
            <a:r>
              <a:rPr lang="fr-FR" dirty="0"/>
              <a:t>Dans « </a:t>
            </a:r>
            <a:r>
              <a:rPr lang="fr-FR" dirty="0" err="1"/>
              <a:t>Tableau_recherche</a:t>
            </a:r>
            <a:r>
              <a:rPr lang="fr-FR" dirty="0"/>
              <a:t> » entrez la plage de cellules dans laquelle la fonction recherchera la position de « </a:t>
            </a:r>
            <a:r>
              <a:rPr lang="fr-FR" dirty="0" err="1"/>
              <a:t>Valeur_cherchée</a:t>
            </a:r>
            <a:r>
              <a:rPr lang="fr-FR" dirty="0"/>
              <a:t> ».</a:t>
            </a:r>
          </a:p>
          <a:p>
            <a:pPr fontAlgn="base"/>
            <a:r>
              <a:rPr lang="fr-FR" dirty="0">
                <a:latin typeface="Times New Roman" pitchFamily="18" charset="0"/>
                <a:cs typeface="Times New Roman" pitchFamily="18" charset="0"/>
              </a:rPr>
              <a:t>Dans « Type » entrez 0 pour trouver la valeur exacte, 1 pour la valeur la plus élevée qui est inférieure ou égale à « </a:t>
            </a:r>
            <a:r>
              <a:rPr lang="fr-FR" dirty="0" err="1">
                <a:latin typeface="Times New Roman" pitchFamily="18" charset="0"/>
                <a:cs typeface="Times New Roman" pitchFamily="18" charset="0"/>
              </a:rPr>
              <a:t>Valeur_cherchée</a:t>
            </a:r>
            <a:r>
              <a:rPr lang="fr-FR" dirty="0">
                <a:latin typeface="Times New Roman" pitchFamily="18" charset="0"/>
                <a:cs typeface="Times New Roman" pitchFamily="18" charset="0"/>
              </a:rPr>
              <a:t> », -1 pour la plus petite valeur qui est supérieure ou égale à « </a:t>
            </a:r>
            <a:r>
              <a:rPr lang="fr-FR" dirty="0" err="1">
                <a:latin typeface="Times New Roman" pitchFamily="18" charset="0"/>
                <a:cs typeface="Times New Roman" pitchFamily="18" charset="0"/>
              </a:rPr>
              <a:t>Valeur_cherchée</a:t>
            </a:r>
            <a:r>
              <a:rPr lang="fr-FR" dirty="0">
                <a:latin typeface="Times New Roman" pitchFamily="18" charset="0"/>
                <a:cs typeface="Times New Roman" pitchFamily="18" charset="0"/>
              </a:rPr>
              <a:t> ».</a:t>
            </a:r>
          </a:p>
          <a:p>
            <a:pPr marL="88900" indent="444500" algn="ctr">
              <a:buClr>
                <a:schemeClr val="accent3"/>
              </a:buClr>
              <a:buNone/>
              <a:defRPr/>
            </a:pPr>
            <a:endParaRPr lang="fr-FR" dirty="0">
              <a:latin typeface="Times New Roman" pitchFamily="18" charset="0"/>
              <a:cs typeface="Times New Roman" pitchFamily="18" charset="0"/>
            </a:endParaRPr>
          </a:p>
        </p:txBody>
      </p:sp>
      <p:sp>
        <p:nvSpPr>
          <p:cNvPr id="10" name="Espace réservé du pied de page 9"/>
          <p:cNvSpPr>
            <a:spLocks noGrp="1"/>
          </p:cNvSpPr>
          <p:nvPr>
            <p:ph type="ftr" sz="quarter" idx="11"/>
          </p:nvPr>
        </p:nvSpPr>
        <p:spPr/>
        <p:txBody>
          <a:bodyPr/>
          <a:lstStyle/>
          <a:p>
            <a:pPr>
              <a:defRPr/>
            </a:pPr>
            <a:r>
              <a:rPr lang="en-US"/>
              <a:t>Formation Ms Excel - Mr EL HASANY</a:t>
            </a:r>
            <a:endParaRPr lang="fr-FR"/>
          </a:p>
        </p:txBody>
      </p:sp>
      <p:sp>
        <p:nvSpPr>
          <p:cNvPr id="9" name="Espace réservé du numéro de diapositive 8"/>
          <p:cNvSpPr>
            <a:spLocks noGrp="1"/>
          </p:cNvSpPr>
          <p:nvPr>
            <p:ph type="sldNum" sz="quarter" idx="12"/>
          </p:nvPr>
        </p:nvSpPr>
        <p:spPr/>
        <p:txBody>
          <a:bodyPr/>
          <a:lstStyle/>
          <a:p>
            <a:pPr>
              <a:defRPr/>
            </a:pPr>
            <a:fld id="{50D2CB71-26D4-4DEB-A060-3733F4D1BAA7}" type="slidenum">
              <a:rPr lang="fr-FR"/>
              <a:pPr>
                <a:defRPr/>
              </a:pPr>
              <a:t>39</a:t>
            </a:fld>
            <a:endParaRPr lang="fr-FR"/>
          </a:p>
        </p:txBody>
      </p:sp>
      <p:pic>
        <p:nvPicPr>
          <p:cNvPr id="99330" name="Picture 2"/>
          <p:cNvPicPr>
            <a:picLocks noChangeAspect="1" noChangeArrowheads="1"/>
          </p:cNvPicPr>
          <p:nvPr/>
        </p:nvPicPr>
        <p:blipFill>
          <a:blip r:embed="rId3" cstate="print"/>
          <a:srcRect/>
          <a:stretch>
            <a:fillRect/>
          </a:stretch>
        </p:blipFill>
        <p:spPr bwMode="auto">
          <a:xfrm>
            <a:off x="2567608" y="2204865"/>
            <a:ext cx="6552728" cy="400444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heckerboard(across)">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8371">
                                            <p:txEl>
                                              <p:pRg st="0" end="0"/>
                                            </p:txEl>
                                          </p:spTgt>
                                        </p:tgtEl>
                                        <p:attrNameLst>
                                          <p:attrName>style.visibility</p:attrName>
                                        </p:attrNameLst>
                                      </p:cBhvr>
                                      <p:to>
                                        <p:strVal val="visible"/>
                                      </p:to>
                                    </p:set>
                                    <p:animEffect transition="in" filter="box(in)">
                                      <p:cBhvr>
                                        <p:cTn id="12" dur="500"/>
                                        <p:tgtEl>
                                          <p:spTgt spid="58371">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58371">
                                            <p:txEl>
                                              <p:pRg st="1" end="1"/>
                                            </p:txEl>
                                          </p:spTgt>
                                        </p:tgtEl>
                                        <p:attrNameLst>
                                          <p:attrName>style.visibility</p:attrName>
                                        </p:attrNameLst>
                                      </p:cBhvr>
                                      <p:to>
                                        <p:strVal val="visible"/>
                                      </p:to>
                                    </p:set>
                                    <p:animEffect transition="in" filter="box(in)">
                                      <p:cBhvr>
                                        <p:cTn id="15" dur="500"/>
                                        <p:tgtEl>
                                          <p:spTgt spid="58371">
                                            <p:txEl>
                                              <p:pRg st="1" end="1"/>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58371">
                                            <p:txEl>
                                              <p:pRg st="2" end="2"/>
                                            </p:txEl>
                                          </p:spTgt>
                                        </p:tgtEl>
                                        <p:attrNameLst>
                                          <p:attrName>style.visibility</p:attrName>
                                        </p:attrNameLst>
                                      </p:cBhvr>
                                      <p:to>
                                        <p:strVal val="visible"/>
                                      </p:to>
                                    </p:set>
                                    <p:animEffect transition="in" filter="box(in)">
                                      <p:cBhvr>
                                        <p:cTn id="18" dur="500"/>
                                        <p:tgtEl>
                                          <p:spTgt spid="5837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8371">
                                            <p:txEl>
                                              <p:pRg st="2" end="2"/>
                                            </p:txEl>
                                          </p:spTgt>
                                        </p:tgtEl>
                                        <p:attrNameLst>
                                          <p:attrName>style.visibility</p:attrName>
                                        </p:attrNameLst>
                                      </p:cBhvr>
                                      <p:to>
                                        <p:strVal val="visible"/>
                                      </p:to>
                                    </p:set>
                                    <p:anim calcmode="lin" valueType="num">
                                      <p:cBhvr additive="base">
                                        <p:cTn id="23" dur="5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83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58371">
                                            <p:txEl>
                                              <p:pRg st="3" end="3"/>
                                            </p:txEl>
                                          </p:spTgt>
                                        </p:tgtEl>
                                        <p:attrNameLst>
                                          <p:attrName>style.visibility</p:attrName>
                                        </p:attrNameLst>
                                      </p:cBhvr>
                                      <p:to>
                                        <p:strVal val="visible"/>
                                      </p:to>
                                    </p:set>
                                    <p:animEffect transition="in" filter="blinds(horizontal)">
                                      <p:cBhvr>
                                        <p:cTn id="29" dur="500"/>
                                        <p:tgtEl>
                                          <p:spTgt spid="58371">
                                            <p:txEl>
                                              <p:pRg st="3" end="3"/>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58371">
                                            <p:txEl>
                                              <p:pRg st="5" end="5"/>
                                            </p:txEl>
                                          </p:spTgt>
                                        </p:tgtEl>
                                        <p:attrNameLst>
                                          <p:attrName>style.visibility</p:attrName>
                                        </p:attrNameLst>
                                      </p:cBhvr>
                                      <p:to>
                                        <p:strVal val="visible"/>
                                      </p:to>
                                    </p:set>
                                    <p:animEffect transition="in" filter="blinds(horizontal)">
                                      <p:cBhvr>
                                        <p:cTn id="32" dur="500"/>
                                        <p:tgtEl>
                                          <p:spTgt spid="58371">
                                            <p:txEl>
                                              <p:pRg st="5" end="5"/>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58371">
                                            <p:txEl>
                                              <p:pRg st="4" end="4"/>
                                            </p:txEl>
                                          </p:spTgt>
                                        </p:tgtEl>
                                        <p:attrNameLst>
                                          <p:attrName>style.visibility</p:attrName>
                                        </p:attrNameLst>
                                      </p:cBhvr>
                                      <p:to>
                                        <p:strVal val="visible"/>
                                      </p:to>
                                    </p:set>
                                    <p:animEffect transition="in" filter="blinds(horizontal)">
                                      <p:cBhvr>
                                        <p:cTn id="35" dur="500"/>
                                        <p:tgtEl>
                                          <p:spTgt spid="58371">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99330"/>
                                        </p:tgtEl>
                                        <p:attrNameLst>
                                          <p:attrName>style.visibility</p:attrName>
                                        </p:attrNameLst>
                                      </p:cBhvr>
                                      <p:to>
                                        <p:strVal val="visible"/>
                                      </p:to>
                                    </p:set>
                                    <p:animEffect transition="in" filter="box(in)">
                                      <p:cBhvr>
                                        <p:cTn id="40" dur="500"/>
                                        <p:tgtEl>
                                          <p:spTgt spid="99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Espace réservé du contenu 7">
            <a:extLst>
              <a:ext uri="{FF2B5EF4-FFF2-40B4-BE49-F238E27FC236}">
                <a16:creationId xmlns:a16="http://schemas.microsoft.com/office/drawing/2014/main" id="{5807BFCC-2DBB-4CA5-9235-D957E1457972}"/>
              </a:ext>
            </a:extLst>
          </p:cNvPr>
          <p:cNvGraphicFramePr>
            <a:graphicFrameLocks noGrp="1"/>
          </p:cNvGraphicFramePr>
          <p:nvPr>
            <p:ph idx="1"/>
            <p:extLst>
              <p:ext uri="{D42A27DB-BD31-4B8C-83A1-F6EECF244321}">
                <p14:modId xmlns:p14="http://schemas.microsoft.com/office/powerpoint/2010/main" val="4240230749"/>
              </p:ext>
            </p:extLst>
          </p:nvPr>
        </p:nvGraphicFramePr>
        <p:xfrm>
          <a:off x="1873589" y="404664"/>
          <a:ext cx="8316924" cy="4121650"/>
        </p:xfrm>
        <a:graphic>
          <a:graphicData uri="http://schemas.openxmlformats.org/drawingml/2006/table">
            <a:tbl>
              <a:tblPr firstRow="1" bandRow="1">
                <a:tableStyleId>{21E4AEA4-8DFA-4A89-87EB-49C32662AFE0}</a:tableStyleId>
              </a:tblPr>
              <a:tblGrid>
                <a:gridCol w="2772308">
                  <a:extLst>
                    <a:ext uri="{9D8B030D-6E8A-4147-A177-3AD203B41FA5}">
                      <a16:colId xmlns:a16="http://schemas.microsoft.com/office/drawing/2014/main" val="2113662740"/>
                    </a:ext>
                  </a:extLst>
                </a:gridCol>
                <a:gridCol w="2772308">
                  <a:extLst>
                    <a:ext uri="{9D8B030D-6E8A-4147-A177-3AD203B41FA5}">
                      <a16:colId xmlns:a16="http://schemas.microsoft.com/office/drawing/2014/main" val="726882395"/>
                    </a:ext>
                  </a:extLst>
                </a:gridCol>
                <a:gridCol w="2772308">
                  <a:extLst>
                    <a:ext uri="{9D8B030D-6E8A-4147-A177-3AD203B41FA5}">
                      <a16:colId xmlns:a16="http://schemas.microsoft.com/office/drawing/2014/main" val="2619646704"/>
                    </a:ext>
                  </a:extLst>
                </a:gridCol>
              </a:tblGrid>
              <a:tr h="824330">
                <a:tc gridSpan="3">
                  <a:txBody>
                    <a:bodyPr/>
                    <a:lstStyle/>
                    <a:p>
                      <a:pPr algn="ctr"/>
                      <a:endParaRPr lang="fr-FR" sz="900" dirty="0"/>
                    </a:p>
                    <a:p>
                      <a:pPr algn="ctr"/>
                      <a:r>
                        <a:rPr lang="fr-FR" sz="2400" dirty="0"/>
                        <a:t>MES QUELQUES RÉFÉRENCES</a:t>
                      </a:r>
                      <a:endParaRPr lang="fr-FR" sz="2100" dirty="0"/>
                    </a:p>
                  </a:txBody>
                  <a:tcPr marL="68580" marR="68580" marT="34290" marB="34290"/>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2299519652"/>
                  </a:ext>
                </a:extLst>
              </a:tr>
              <a:tr h="824330">
                <a:tc>
                  <a:txBody>
                    <a:bodyPr/>
                    <a:lstStyle/>
                    <a:p>
                      <a:endParaRPr lang="fr-FR" sz="1000" dirty="0"/>
                    </a:p>
                  </a:txBody>
                  <a:tcPr marL="68580" marR="68580" marT="34290" marB="34290">
                    <a:noFill/>
                  </a:tcPr>
                </a:tc>
                <a:tc>
                  <a:txBody>
                    <a:bodyPr/>
                    <a:lstStyle/>
                    <a:p>
                      <a:endParaRPr lang="fr-FR" sz="1000" dirty="0"/>
                    </a:p>
                  </a:txBody>
                  <a:tcPr marL="68580" marR="68580" marT="34290" marB="34290">
                    <a:noFill/>
                  </a:tcPr>
                </a:tc>
                <a:tc>
                  <a:txBody>
                    <a:bodyPr/>
                    <a:lstStyle/>
                    <a:p>
                      <a:endParaRPr lang="fr-FR" sz="1000" dirty="0"/>
                    </a:p>
                  </a:txBody>
                  <a:tcPr marL="68580" marR="68580" marT="34290" marB="34290">
                    <a:noFill/>
                  </a:tcPr>
                </a:tc>
                <a:extLst>
                  <a:ext uri="{0D108BD9-81ED-4DB2-BD59-A6C34878D82A}">
                    <a16:rowId xmlns:a16="http://schemas.microsoft.com/office/drawing/2014/main" val="911709889"/>
                  </a:ext>
                </a:extLst>
              </a:tr>
              <a:tr h="824330">
                <a:tc>
                  <a:txBody>
                    <a:bodyPr/>
                    <a:lstStyle/>
                    <a:p>
                      <a:endParaRPr lang="fr-FR" sz="1000" dirty="0"/>
                    </a:p>
                  </a:txBody>
                  <a:tcPr marL="68580" marR="68580" marT="34290" marB="34290">
                    <a:noFill/>
                  </a:tcPr>
                </a:tc>
                <a:tc>
                  <a:txBody>
                    <a:bodyPr/>
                    <a:lstStyle/>
                    <a:p>
                      <a:endParaRPr lang="fr-FR" sz="1000" dirty="0"/>
                    </a:p>
                  </a:txBody>
                  <a:tcPr marL="68580" marR="68580" marT="34290" marB="34290">
                    <a:noFill/>
                  </a:tcPr>
                </a:tc>
                <a:tc>
                  <a:txBody>
                    <a:bodyPr/>
                    <a:lstStyle/>
                    <a:p>
                      <a:endParaRPr lang="fr-FR" sz="1000" dirty="0"/>
                    </a:p>
                  </a:txBody>
                  <a:tcPr marL="68580" marR="68580" marT="34290" marB="34290">
                    <a:noFill/>
                  </a:tcPr>
                </a:tc>
                <a:extLst>
                  <a:ext uri="{0D108BD9-81ED-4DB2-BD59-A6C34878D82A}">
                    <a16:rowId xmlns:a16="http://schemas.microsoft.com/office/drawing/2014/main" val="1603511116"/>
                  </a:ext>
                </a:extLst>
              </a:tr>
              <a:tr h="824330">
                <a:tc>
                  <a:txBody>
                    <a:bodyPr/>
                    <a:lstStyle/>
                    <a:p>
                      <a:endParaRPr lang="fr-FR" sz="1000" dirty="0"/>
                    </a:p>
                  </a:txBody>
                  <a:tcPr marL="68580" marR="68580" marT="34290" marB="34290">
                    <a:noFill/>
                  </a:tcPr>
                </a:tc>
                <a:tc>
                  <a:txBody>
                    <a:bodyPr/>
                    <a:lstStyle/>
                    <a:p>
                      <a:endParaRPr lang="fr-FR" sz="1000" dirty="0"/>
                    </a:p>
                  </a:txBody>
                  <a:tcPr marL="68580" marR="68580" marT="34290" marB="34290">
                    <a:noFill/>
                  </a:tcPr>
                </a:tc>
                <a:tc>
                  <a:txBody>
                    <a:bodyPr/>
                    <a:lstStyle/>
                    <a:p>
                      <a:endParaRPr lang="fr-FR" sz="1000" dirty="0"/>
                    </a:p>
                  </a:txBody>
                  <a:tcPr marL="68580" marR="68580" marT="34290" marB="34290">
                    <a:noFill/>
                  </a:tcPr>
                </a:tc>
                <a:extLst>
                  <a:ext uri="{0D108BD9-81ED-4DB2-BD59-A6C34878D82A}">
                    <a16:rowId xmlns:a16="http://schemas.microsoft.com/office/drawing/2014/main" val="327663791"/>
                  </a:ext>
                </a:extLst>
              </a:tr>
              <a:tr h="824330">
                <a:tc>
                  <a:txBody>
                    <a:bodyPr/>
                    <a:lstStyle/>
                    <a:p>
                      <a:endParaRPr lang="fr-FR" sz="1000" dirty="0"/>
                    </a:p>
                  </a:txBody>
                  <a:tcPr marL="68580" marR="68580" marT="34290" marB="34290">
                    <a:noFill/>
                  </a:tcPr>
                </a:tc>
                <a:tc>
                  <a:txBody>
                    <a:bodyPr/>
                    <a:lstStyle/>
                    <a:p>
                      <a:endParaRPr lang="fr-FR" sz="1000" dirty="0"/>
                    </a:p>
                  </a:txBody>
                  <a:tcPr marL="68580" marR="68580" marT="34290" marB="34290">
                    <a:noFill/>
                  </a:tcPr>
                </a:tc>
                <a:tc>
                  <a:txBody>
                    <a:bodyPr/>
                    <a:lstStyle/>
                    <a:p>
                      <a:endParaRPr lang="fr-FR" sz="1000" dirty="0"/>
                    </a:p>
                  </a:txBody>
                  <a:tcPr marL="68580" marR="68580" marT="34290" marB="34290">
                    <a:noFill/>
                  </a:tcPr>
                </a:tc>
                <a:extLst>
                  <a:ext uri="{0D108BD9-81ED-4DB2-BD59-A6C34878D82A}">
                    <a16:rowId xmlns:a16="http://schemas.microsoft.com/office/drawing/2014/main" val="2075889795"/>
                  </a:ext>
                </a:extLst>
              </a:tr>
            </a:tbl>
          </a:graphicData>
        </a:graphic>
      </p:graphicFrame>
      <p:sp>
        <p:nvSpPr>
          <p:cNvPr id="5" name="Espace réservé du pied de page 4">
            <a:extLst>
              <a:ext uri="{FF2B5EF4-FFF2-40B4-BE49-F238E27FC236}">
                <a16:creationId xmlns:a16="http://schemas.microsoft.com/office/drawing/2014/main" id="{8A8B5FA7-2212-4231-93CC-22268C495C53}"/>
              </a:ext>
            </a:extLst>
          </p:cNvPr>
          <p:cNvSpPr>
            <a:spLocks noGrp="1"/>
          </p:cNvSpPr>
          <p:nvPr>
            <p:ph type="ftr" sz="quarter" idx="11"/>
          </p:nvPr>
        </p:nvSpPr>
        <p:spPr>
          <a:xfrm>
            <a:off x="4959372" y="5735575"/>
            <a:ext cx="2611316" cy="273844"/>
          </a:xfrm>
          <a:prstGeom prst="rect">
            <a:avLst/>
          </a:prstGeom>
        </p:spPr>
        <p:txBody>
          <a:bodyPr vert="horz" lIns="68580" tIns="34290" rIns="68580" bIns="34290" rtlCol="0" anchor="ctr"/>
          <a:lstStyle>
            <a:defPPr>
              <a:defRPr lang="fr-FR"/>
            </a:defPPr>
            <a:lvl1pPr marL="0" algn="ctr" defTabSz="685800" rtl="0" eaLnBrk="1" latinLnBrk="0" hangingPunct="1">
              <a:defRPr sz="900" kern="1200">
                <a:solidFill>
                  <a:schemeClr val="tx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t>Formation Ms Excel - Mr EL HASANY</a:t>
            </a:r>
            <a:endParaRPr lang="fr-BE" dirty="0"/>
          </a:p>
        </p:txBody>
      </p:sp>
      <p:pic>
        <p:nvPicPr>
          <p:cNvPr id="9" name="Picture 4">
            <a:extLst>
              <a:ext uri="{FF2B5EF4-FFF2-40B4-BE49-F238E27FC236}">
                <a16:creationId xmlns:a16="http://schemas.microsoft.com/office/drawing/2014/main" id="{57B153B9-463D-4B4E-9E55-B5F94133087B}"/>
              </a:ext>
            </a:extLst>
          </p:cNvPr>
          <p:cNvPicPr>
            <a:picLocks noChangeAspect="1" noChangeArrowheads="1"/>
          </p:cNvPicPr>
          <p:nvPr/>
        </p:nvPicPr>
        <p:blipFill>
          <a:blip r:embed="rId2" cstate="print"/>
          <a:srcRect/>
          <a:stretch>
            <a:fillRect/>
          </a:stretch>
        </p:blipFill>
        <p:spPr bwMode="auto">
          <a:xfrm>
            <a:off x="4290163" y="2362059"/>
            <a:ext cx="1741888" cy="565841"/>
          </a:xfrm>
          <a:prstGeom prst="rect">
            <a:avLst/>
          </a:prstGeom>
          <a:ln w="12700">
            <a:solidFill>
              <a:schemeClr val="accent1">
                <a:lumMod val="60000"/>
                <a:lumOff val="40000"/>
              </a:schemeClr>
            </a:solidFill>
          </a:ln>
          <a:effectLst>
            <a:outerShdw blurRad="292100" dist="139700" dir="2700000" algn="tl" rotWithShape="0">
              <a:srgbClr val="333333">
                <a:alpha val="65000"/>
              </a:srgbClr>
            </a:outerShdw>
          </a:effectLst>
        </p:spPr>
      </p:pic>
      <p:pic>
        <p:nvPicPr>
          <p:cNvPr id="10" name="Picture 4">
            <a:extLst>
              <a:ext uri="{FF2B5EF4-FFF2-40B4-BE49-F238E27FC236}">
                <a16:creationId xmlns:a16="http://schemas.microsoft.com/office/drawing/2014/main" id="{9F6663BB-CD36-46AA-92E4-4184623063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4556" y="3081717"/>
            <a:ext cx="1688841" cy="617795"/>
          </a:xfrm>
          <a:prstGeom prst="rect">
            <a:avLst/>
          </a:prstGeom>
          <a:ln w="12700">
            <a:solidFill>
              <a:schemeClr val="accent1">
                <a:lumMod val="60000"/>
                <a:lumOff val="40000"/>
              </a:schemeClr>
            </a:solidFill>
          </a:ln>
          <a:effectLst>
            <a:outerShdw blurRad="292100" dist="139700" dir="2700000" algn="tl" rotWithShape="0">
              <a:srgbClr val="333333">
                <a:alpha val="65000"/>
              </a:srgbClr>
            </a:outerShdw>
          </a:effectLst>
        </p:spPr>
      </p:pic>
      <p:pic>
        <p:nvPicPr>
          <p:cNvPr id="11" name="Image 10" descr="logo.2ai - Copie.png">
            <a:extLst>
              <a:ext uri="{FF2B5EF4-FFF2-40B4-BE49-F238E27FC236}">
                <a16:creationId xmlns:a16="http://schemas.microsoft.com/office/drawing/2014/main" id="{00941F24-816F-403C-B07A-FE6DE717830B}"/>
              </a:ext>
            </a:extLst>
          </p:cNvPr>
          <p:cNvPicPr>
            <a:picLocks noChangeAspect="1"/>
          </p:cNvPicPr>
          <p:nvPr/>
        </p:nvPicPr>
        <p:blipFill>
          <a:blip r:embed="rId4" cstate="print"/>
          <a:stretch>
            <a:fillRect/>
          </a:stretch>
        </p:blipFill>
        <p:spPr>
          <a:xfrm>
            <a:off x="2160574" y="2391917"/>
            <a:ext cx="1820594" cy="456938"/>
          </a:xfrm>
          <a:prstGeom prst="rect">
            <a:avLst/>
          </a:prstGeom>
          <a:ln w="12700">
            <a:solidFill>
              <a:schemeClr val="accent1">
                <a:lumMod val="60000"/>
                <a:lumOff val="40000"/>
              </a:schemeClr>
            </a:solidFill>
          </a:ln>
          <a:effectLst>
            <a:outerShdw blurRad="292100" dist="139700" dir="2700000" algn="tl" rotWithShape="0">
              <a:srgbClr val="333333">
                <a:alpha val="65000"/>
              </a:srgbClr>
            </a:outerShdw>
          </a:effectLst>
        </p:spPr>
      </p:pic>
      <p:pic>
        <p:nvPicPr>
          <p:cNvPr id="12" name="Image 11" descr="logoEIMSUP.png">
            <a:extLst>
              <a:ext uri="{FF2B5EF4-FFF2-40B4-BE49-F238E27FC236}">
                <a16:creationId xmlns:a16="http://schemas.microsoft.com/office/drawing/2014/main" id="{823BF6D6-D3CF-4621-9AE4-0A56011D7E0B}"/>
              </a:ext>
            </a:extLst>
          </p:cNvPr>
          <p:cNvPicPr>
            <a:picLocks noChangeAspect="1"/>
          </p:cNvPicPr>
          <p:nvPr/>
        </p:nvPicPr>
        <p:blipFill>
          <a:blip r:embed="rId5" cstate="print"/>
          <a:stretch>
            <a:fillRect/>
          </a:stretch>
        </p:blipFill>
        <p:spPr>
          <a:xfrm>
            <a:off x="2252979" y="3128321"/>
            <a:ext cx="1665761" cy="479186"/>
          </a:xfrm>
          <a:prstGeom prst="rect">
            <a:avLst/>
          </a:prstGeom>
          <a:ln w="12700">
            <a:solidFill>
              <a:schemeClr val="accent1">
                <a:lumMod val="60000"/>
                <a:lumOff val="40000"/>
              </a:schemeClr>
            </a:solidFill>
          </a:ln>
          <a:effectLst>
            <a:outerShdw blurRad="292100" dist="139700" dir="2700000" algn="tl" rotWithShape="0">
              <a:srgbClr val="333333">
                <a:alpha val="65000"/>
              </a:srgbClr>
            </a:outerShdw>
          </a:effectLst>
        </p:spPr>
      </p:pic>
      <p:pic>
        <p:nvPicPr>
          <p:cNvPr id="13" name="Image 12" descr="logo.png">
            <a:extLst>
              <a:ext uri="{FF2B5EF4-FFF2-40B4-BE49-F238E27FC236}">
                <a16:creationId xmlns:a16="http://schemas.microsoft.com/office/drawing/2014/main" id="{6C7A75FA-8C88-4975-8914-3F4B0FAC0D84}"/>
              </a:ext>
            </a:extLst>
          </p:cNvPr>
          <p:cNvPicPr>
            <a:picLocks noChangeAspect="1"/>
          </p:cNvPicPr>
          <p:nvPr/>
        </p:nvPicPr>
        <p:blipFill>
          <a:blip r:embed="rId6" cstate="print"/>
          <a:stretch>
            <a:fillRect/>
          </a:stretch>
        </p:blipFill>
        <p:spPr>
          <a:xfrm>
            <a:off x="2256189" y="3767639"/>
            <a:ext cx="1662548" cy="576868"/>
          </a:xfrm>
          <a:prstGeom prst="rect">
            <a:avLst/>
          </a:prstGeom>
          <a:ln w="12700">
            <a:solidFill>
              <a:schemeClr val="accent1">
                <a:lumMod val="60000"/>
                <a:lumOff val="40000"/>
              </a:schemeClr>
            </a:solidFill>
          </a:ln>
          <a:effectLst>
            <a:outerShdw blurRad="292100" dist="139700" dir="2700000" algn="tl" rotWithShape="0">
              <a:srgbClr val="333333">
                <a:alpha val="65000"/>
              </a:srgbClr>
            </a:outerShdw>
          </a:effectLst>
        </p:spPr>
      </p:pic>
      <p:pic>
        <p:nvPicPr>
          <p:cNvPr id="14" name="Image 13" descr="LOGO EMPSI 1(3).PNG">
            <a:extLst>
              <a:ext uri="{FF2B5EF4-FFF2-40B4-BE49-F238E27FC236}">
                <a16:creationId xmlns:a16="http://schemas.microsoft.com/office/drawing/2014/main" id="{A3F00998-3366-4425-A437-C826F7336DD5}"/>
              </a:ext>
            </a:extLst>
          </p:cNvPr>
          <p:cNvPicPr>
            <a:picLocks noChangeAspect="1"/>
          </p:cNvPicPr>
          <p:nvPr/>
        </p:nvPicPr>
        <p:blipFill>
          <a:blip r:embed="rId7" cstate="print"/>
          <a:stretch>
            <a:fillRect/>
          </a:stretch>
        </p:blipFill>
        <p:spPr>
          <a:xfrm>
            <a:off x="2192052" y="4504370"/>
            <a:ext cx="1799490" cy="456956"/>
          </a:xfrm>
          <a:prstGeom prst="rect">
            <a:avLst/>
          </a:prstGeom>
          <a:ln w="12700">
            <a:solidFill>
              <a:schemeClr val="accent1">
                <a:lumMod val="60000"/>
                <a:lumOff val="40000"/>
              </a:schemeClr>
            </a:solidFill>
          </a:ln>
          <a:effectLst>
            <a:outerShdw blurRad="292100" dist="139700" dir="2700000" algn="tl" rotWithShape="0">
              <a:srgbClr val="333333">
                <a:alpha val="65000"/>
              </a:srgbClr>
            </a:outerShdw>
          </a:effectLst>
        </p:spPr>
      </p:pic>
      <p:pic>
        <p:nvPicPr>
          <p:cNvPr id="15" name="Picture 6">
            <a:extLst>
              <a:ext uri="{FF2B5EF4-FFF2-40B4-BE49-F238E27FC236}">
                <a16:creationId xmlns:a16="http://schemas.microsoft.com/office/drawing/2014/main" id="{D9905DE9-C26C-42C1-BA25-5F7C014A3D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31548" y="3784713"/>
            <a:ext cx="1701849" cy="565841"/>
          </a:xfrm>
          <a:prstGeom prst="rect">
            <a:avLst/>
          </a:prstGeom>
          <a:ln w="12700">
            <a:solidFill>
              <a:schemeClr val="accent1">
                <a:lumMod val="60000"/>
                <a:lumOff val="40000"/>
              </a:schemeClr>
            </a:solidFill>
          </a:ln>
          <a:effectLst>
            <a:outerShdw blurRad="292100" dist="139700" dir="2700000" algn="tl" rotWithShape="0">
              <a:srgbClr val="333333">
                <a:alpha val="65000"/>
              </a:srgbClr>
            </a:outerShdw>
          </a:effectLst>
        </p:spPr>
      </p:pic>
      <p:pic>
        <p:nvPicPr>
          <p:cNvPr id="16" name="Picture 3" descr="Image associée">
            <a:extLst>
              <a:ext uri="{FF2B5EF4-FFF2-40B4-BE49-F238E27FC236}">
                <a16:creationId xmlns:a16="http://schemas.microsoft.com/office/drawing/2014/main" id="{64FBF4DB-DBCF-4D5D-B165-3C0CA16841C9}"/>
              </a:ext>
            </a:extLst>
          </p:cNvPr>
          <p:cNvPicPr>
            <a:picLocks noChangeAspect="1" noChangeArrowheads="1"/>
          </p:cNvPicPr>
          <p:nvPr/>
        </p:nvPicPr>
        <p:blipFill>
          <a:blip r:embed="rId9" cstate="print"/>
          <a:srcRect/>
          <a:stretch>
            <a:fillRect/>
          </a:stretch>
        </p:blipFill>
        <p:spPr bwMode="auto">
          <a:xfrm>
            <a:off x="4337395" y="4504371"/>
            <a:ext cx="1706903" cy="477657"/>
          </a:xfrm>
          <a:prstGeom prst="rect">
            <a:avLst/>
          </a:prstGeom>
          <a:ln w="12700">
            <a:solidFill>
              <a:schemeClr val="accent1">
                <a:lumMod val="60000"/>
                <a:lumOff val="40000"/>
              </a:schemeClr>
            </a:solidFill>
          </a:ln>
          <a:effectLst>
            <a:outerShdw blurRad="292100" dist="139700" dir="2700000" algn="tl" rotWithShape="0">
              <a:srgbClr val="333333">
                <a:alpha val="65000"/>
              </a:srgbClr>
            </a:outerShdw>
          </a:effectLst>
        </p:spPr>
      </p:pic>
      <p:pic>
        <p:nvPicPr>
          <p:cNvPr id="17" name="Image 16">
            <a:extLst>
              <a:ext uri="{FF2B5EF4-FFF2-40B4-BE49-F238E27FC236}">
                <a16:creationId xmlns:a16="http://schemas.microsoft.com/office/drawing/2014/main" id="{58CDF7E5-433B-4D7F-A016-3DD0CC7390DA}"/>
              </a:ext>
            </a:extLst>
          </p:cNvPr>
          <p:cNvPicPr>
            <a:picLocks noChangeAspect="1"/>
          </p:cNvPicPr>
          <p:nvPr/>
        </p:nvPicPr>
        <p:blipFill>
          <a:blip r:embed="rId10"/>
          <a:stretch>
            <a:fillRect/>
          </a:stretch>
        </p:blipFill>
        <p:spPr>
          <a:xfrm>
            <a:off x="6341309" y="2293377"/>
            <a:ext cx="1574906" cy="685576"/>
          </a:xfrm>
          <a:prstGeom prst="rect">
            <a:avLst/>
          </a:prstGeom>
          <a:ln w="12700">
            <a:solidFill>
              <a:schemeClr val="accent1">
                <a:lumMod val="60000"/>
                <a:lumOff val="40000"/>
              </a:schemeClr>
            </a:solidFill>
          </a:ln>
          <a:effectLst>
            <a:outerShdw blurRad="292100" dist="139700" dir="2700000" algn="tl" rotWithShape="0">
              <a:srgbClr val="333333">
                <a:alpha val="65000"/>
              </a:srgbClr>
            </a:outerShdw>
          </a:effectLst>
        </p:spPr>
      </p:pic>
      <p:pic>
        <p:nvPicPr>
          <p:cNvPr id="19" name="Image 18">
            <a:extLst>
              <a:ext uri="{FF2B5EF4-FFF2-40B4-BE49-F238E27FC236}">
                <a16:creationId xmlns:a16="http://schemas.microsoft.com/office/drawing/2014/main" id="{E5D53145-B53B-48A1-9748-EF60F79B9B7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82856" y="3120056"/>
            <a:ext cx="1723924" cy="579457"/>
          </a:xfrm>
          <a:prstGeom prst="rect">
            <a:avLst/>
          </a:prstGeom>
          <a:ln w="12700">
            <a:solidFill>
              <a:schemeClr val="accent1">
                <a:lumMod val="60000"/>
                <a:lumOff val="40000"/>
              </a:schemeClr>
            </a:solidFill>
          </a:ln>
          <a:effectLst>
            <a:outerShdw blurRad="292100" dist="139700" dir="2700000" algn="tl" rotWithShape="0">
              <a:srgbClr val="333333">
                <a:alpha val="65000"/>
              </a:srgbClr>
            </a:outerShdw>
          </a:effectLst>
        </p:spPr>
      </p:pic>
      <p:pic>
        <p:nvPicPr>
          <p:cNvPr id="21" name="Image 20">
            <a:extLst>
              <a:ext uri="{FF2B5EF4-FFF2-40B4-BE49-F238E27FC236}">
                <a16:creationId xmlns:a16="http://schemas.microsoft.com/office/drawing/2014/main" id="{FE28F57E-D87C-4CF2-A3D4-8A9EE6EFA3DC}"/>
              </a:ext>
            </a:extLst>
          </p:cNvPr>
          <p:cNvPicPr>
            <a:picLocks noChangeAspect="1"/>
          </p:cNvPicPr>
          <p:nvPr/>
        </p:nvPicPr>
        <p:blipFill>
          <a:blip r:embed="rId12"/>
          <a:stretch>
            <a:fillRect/>
          </a:stretch>
        </p:blipFill>
        <p:spPr>
          <a:xfrm>
            <a:off x="6363895" y="3776902"/>
            <a:ext cx="1535017" cy="1184426"/>
          </a:xfrm>
          <a:prstGeom prst="rect">
            <a:avLst/>
          </a:prstGeom>
          <a:ln w="12700">
            <a:solidFill>
              <a:schemeClr val="accent1">
                <a:lumMod val="60000"/>
                <a:lumOff val="40000"/>
              </a:schemeClr>
            </a:solidFill>
          </a:ln>
          <a:effectLst>
            <a:outerShdw blurRad="292100" dist="139700" dir="2700000" algn="tl" rotWithShape="0">
              <a:srgbClr val="333333">
                <a:alpha val="65000"/>
              </a:srgbClr>
            </a:outerShdw>
          </a:effectLst>
        </p:spPr>
      </p:pic>
      <p:pic>
        <p:nvPicPr>
          <p:cNvPr id="3" name="Image 2">
            <a:extLst>
              <a:ext uri="{FF2B5EF4-FFF2-40B4-BE49-F238E27FC236}">
                <a16:creationId xmlns:a16="http://schemas.microsoft.com/office/drawing/2014/main" id="{8C49B972-77B5-4175-A8CC-D7C04FE2078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08918" y="2293375"/>
            <a:ext cx="1705364" cy="685576"/>
          </a:xfrm>
          <a:prstGeom prst="rect">
            <a:avLst/>
          </a:prstGeom>
          <a:ln w="12700">
            <a:solidFill>
              <a:schemeClr val="accent1">
                <a:lumMod val="60000"/>
                <a:lumOff val="40000"/>
              </a:schemeClr>
            </a:solid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6232F6D1-21AA-4B4C-BB8F-1438C29403E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256240" y="3155579"/>
            <a:ext cx="1738160" cy="579457"/>
          </a:xfrm>
          <a:prstGeom prst="rect">
            <a:avLst/>
          </a:prstGeom>
          <a:ln w="12700">
            <a:solidFill>
              <a:schemeClr val="accent1">
                <a:lumMod val="60000"/>
                <a:lumOff val="40000"/>
              </a:schemeClr>
            </a:solidFill>
          </a:ln>
          <a:effectLst>
            <a:outerShdw blurRad="292100" dist="139700" dir="2700000" algn="tl" rotWithShape="0">
              <a:srgbClr val="333333">
                <a:alpha val="65000"/>
              </a:srgbClr>
            </a:outerShdw>
          </a:effectLst>
        </p:spPr>
      </p:pic>
      <p:pic>
        <p:nvPicPr>
          <p:cNvPr id="18" name="Image 17">
            <a:extLst>
              <a:ext uri="{FF2B5EF4-FFF2-40B4-BE49-F238E27FC236}">
                <a16:creationId xmlns:a16="http://schemas.microsoft.com/office/drawing/2014/main" id="{8EF32229-D2DA-49DD-90FA-654E68BBDB12}"/>
              </a:ext>
            </a:extLst>
          </p:cNvPr>
          <p:cNvPicPr>
            <a:picLocks noChangeAspect="1"/>
          </p:cNvPicPr>
          <p:nvPr/>
        </p:nvPicPr>
        <p:blipFill>
          <a:blip r:embed="rId15"/>
          <a:stretch>
            <a:fillRect/>
          </a:stretch>
        </p:blipFill>
        <p:spPr>
          <a:xfrm>
            <a:off x="8256240" y="3789041"/>
            <a:ext cx="1735204" cy="1192987"/>
          </a:xfrm>
          <a:prstGeom prst="rect">
            <a:avLst/>
          </a:prstGeom>
          <a:ln w="12700">
            <a:solidFill>
              <a:schemeClr val="accent1">
                <a:lumMod val="60000"/>
                <a:lumOff val="40000"/>
              </a:schemeClr>
            </a:solidFill>
          </a:ln>
          <a:effectLst>
            <a:outerShdw blurRad="292100" dist="139700" dir="2700000" algn="tl" rotWithShape="0">
              <a:srgbClr val="333333">
                <a:alpha val="65000"/>
              </a:srgbClr>
            </a:outerShdw>
          </a:effectLst>
        </p:spPr>
      </p:pic>
      <p:pic>
        <p:nvPicPr>
          <p:cNvPr id="20" name="Image 19">
            <a:extLst>
              <a:ext uri="{FF2B5EF4-FFF2-40B4-BE49-F238E27FC236}">
                <a16:creationId xmlns:a16="http://schemas.microsoft.com/office/drawing/2014/main" id="{AE705BB4-40DE-4F3B-AA0B-61FBA29EE1AE}"/>
              </a:ext>
            </a:extLst>
          </p:cNvPr>
          <p:cNvPicPr>
            <a:picLocks noChangeAspect="1"/>
          </p:cNvPicPr>
          <p:nvPr/>
        </p:nvPicPr>
        <p:blipFill rotWithShape="1">
          <a:blip r:embed="rId16"/>
          <a:srcRect l="12201" t="19185" r="29103" b="7980"/>
          <a:stretch/>
        </p:blipFill>
        <p:spPr>
          <a:xfrm>
            <a:off x="2023336" y="1121450"/>
            <a:ext cx="8041923" cy="5507841"/>
          </a:xfrm>
          <a:prstGeom prst="rect">
            <a:avLst/>
          </a:prstGeom>
        </p:spPr>
      </p:pic>
      <p:sp>
        <p:nvSpPr>
          <p:cNvPr id="2" name="Espace réservé du numéro de diapositive 1">
            <a:extLst>
              <a:ext uri="{FF2B5EF4-FFF2-40B4-BE49-F238E27FC236}">
                <a16:creationId xmlns:a16="http://schemas.microsoft.com/office/drawing/2014/main" id="{C4B8E633-C4DF-4F49-9B4F-1A9D86F58D44}"/>
              </a:ext>
            </a:extLst>
          </p:cNvPr>
          <p:cNvSpPr>
            <a:spLocks noGrp="1"/>
          </p:cNvSpPr>
          <p:nvPr>
            <p:ph type="sldNum" sz="quarter" idx="12"/>
          </p:nvPr>
        </p:nvSpPr>
        <p:spPr/>
        <p:txBody>
          <a:bodyPr/>
          <a:lstStyle/>
          <a:p>
            <a:pPr>
              <a:defRPr/>
            </a:pPr>
            <a:fld id="{C0EF9A9A-27A1-433D-97F6-D0C518D49EEE}" type="slidenum">
              <a:rPr lang="fr-FR" smtClean="0"/>
              <a:pPr>
                <a:defRPr/>
              </a:pPr>
              <a:t>4</a:t>
            </a:fld>
            <a:endParaRPr lang="fr-FR"/>
          </a:p>
        </p:txBody>
      </p:sp>
    </p:spTree>
    <p:extLst>
      <p:ext uri="{BB962C8B-B14F-4D97-AF65-F5344CB8AC3E}">
        <p14:creationId xmlns:p14="http://schemas.microsoft.com/office/powerpoint/2010/main" val="2417666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81200" y="535524"/>
            <a:ext cx="8229600" cy="710952"/>
          </a:xfrm>
        </p:spPr>
        <p:txBody>
          <a:bodyPr>
            <a:normAutofit/>
          </a:bodyPr>
          <a:lstStyle/>
          <a:p>
            <a:pPr algn="ctr"/>
            <a:r>
              <a:rPr lang="fr-FR" dirty="0"/>
              <a:t>La Fonction CONCATENER</a:t>
            </a:r>
          </a:p>
        </p:txBody>
      </p:sp>
      <p:sp>
        <p:nvSpPr>
          <p:cNvPr id="58371" name="Rectangle 3"/>
          <p:cNvSpPr>
            <a:spLocks noGrp="1" noChangeArrowheads="1"/>
          </p:cNvSpPr>
          <p:nvPr>
            <p:ph idx="1"/>
          </p:nvPr>
        </p:nvSpPr>
        <p:spPr>
          <a:xfrm>
            <a:off x="1559496" y="1556792"/>
            <a:ext cx="8998768" cy="5328592"/>
          </a:xfrm>
        </p:spPr>
        <p:txBody>
          <a:bodyPr>
            <a:normAutofit/>
          </a:bodyPr>
          <a:lstStyle/>
          <a:p>
            <a:pPr marL="88900" indent="444500" algn="ctr">
              <a:buFont typeface="Wingdings" pitchFamily="2" charset="2"/>
              <a:buChar char="v"/>
            </a:pPr>
            <a:r>
              <a:rPr lang="fr-FR" b="1" i="1" dirty="0"/>
              <a:t>Que permet-elle ?</a:t>
            </a:r>
            <a:endParaRPr lang="fr-FR" dirty="0"/>
          </a:p>
          <a:p>
            <a:pPr marL="88900" indent="444500">
              <a:buNone/>
            </a:pPr>
            <a:r>
              <a:rPr lang="fr-FR" dirty="0"/>
              <a:t>Elle permet de mettre bout à bout des chaînes de caractère (du texte) pour n'en former qu'une.</a:t>
            </a:r>
          </a:p>
          <a:p>
            <a:pPr marL="88900" indent="444500">
              <a:buNone/>
            </a:pPr>
            <a:r>
              <a:rPr lang="fr-FR" dirty="0"/>
              <a:t>La fonction nous permet de faire une phrase dans une seule cellule contenant le résultat d'une opération qui changera si le résultat change.</a:t>
            </a:r>
          </a:p>
          <a:p>
            <a:pPr marL="88900" indent="444500" algn="ctr">
              <a:buFont typeface="Wingdings" pitchFamily="2" charset="2"/>
              <a:buChar char="v"/>
            </a:pPr>
            <a:r>
              <a:rPr lang="fr-FR" b="1" i="1" dirty="0"/>
              <a:t>Comment s'écrit-elle et quels paramètres ?</a:t>
            </a:r>
          </a:p>
          <a:p>
            <a:pPr>
              <a:buNone/>
            </a:pPr>
            <a:r>
              <a:rPr lang="fr-FR" dirty="0"/>
              <a:t>   Cette fonction prend autant d'arguments qu'il y a de chaînes de caractères à mettre bout à bout (jusqu'à </a:t>
            </a:r>
            <a:r>
              <a:rPr lang="fr-FR" dirty="0">
                <a:latin typeface="Times New Roman" pitchFamily="18" charset="0"/>
                <a:cs typeface="Times New Roman" pitchFamily="18" charset="0"/>
              </a:rPr>
              <a:t>255</a:t>
            </a:r>
            <a:r>
              <a:rPr lang="fr-FR" dirty="0"/>
              <a:t>).</a:t>
            </a:r>
          </a:p>
          <a:p>
            <a:pPr algn="ctr">
              <a:buNone/>
            </a:pPr>
            <a:r>
              <a:rPr lang="fr-FR" b="1" dirty="0"/>
              <a:t>=CONCATENER(texte1;[texte2];...)</a:t>
            </a:r>
          </a:p>
          <a:p>
            <a:pPr algn="ctr">
              <a:buNone/>
            </a:pPr>
            <a:endParaRPr lang="fr-FR" b="1" i="1" dirty="0">
              <a:latin typeface="Times New Roman" pitchFamily="18" charset="0"/>
              <a:cs typeface="Times New Roman" pitchFamily="18" charset="0"/>
            </a:endParaRPr>
          </a:p>
          <a:p>
            <a:pPr algn="ctr">
              <a:buNone/>
            </a:pPr>
            <a:endParaRPr lang="fr-FR" b="1" i="1" dirty="0">
              <a:latin typeface="Times New Roman" pitchFamily="18" charset="0"/>
              <a:cs typeface="Times New Roman" pitchFamily="18" charset="0"/>
            </a:endParaRPr>
          </a:p>
        </p:txBody>
      </p:sp>
      <p:sp>
        <p:nvSpPr>
          <p:cNvPr id="10" name="Espace réservé du pied de page 9"/>
          <p:cNvSpPr>
            <a:spLocks noGrp="1"/>
          </p:cNvSpPr>
          <p:nvPr>
            <p:ph type="ftr" sz="quarter" idx="11"/>
          </p:nvPr>
        </p:nvSpPr>
        <p:spPr/>
        <p:txBody>
          <a:bodyPr/>
          <a:lstStyle/>
          <a:p>
            <a:pPr>
              <a:defRPr/>
            </a:pPr>
            <a:r>
              <a:rPr lang="en-US"/>
              <a:t>Formation Ms Excel - Mr EL HASANY</a:t>
            </a:r>
            <a:endParaRPr lang="fr-FR" dirty="0"/>
          </a:p>
        </p:txBody>
      </p:sp>
      <p:sp>
        <p:nvSpPr>
          <p:cNvPr id="9" name="Espace réservé du numéro de diapositive 8"/>
          <p:cNvSpPr>
            <a:spLocks noGrp="1"/>
          </p:cNvSpPr>
          <p:nvPr>
            <p:ph type="sldNum" sz="quarter" idx="12"/>
          </p:nvPr>
        </p:nvSpPr>
        <p:spPr/>
        <p:txBody>
          <a:bodyPr/>
          <a:lstStyle/>
          <a:p>
            <a:pPr>
              <a:defRPr/>
            </a:pPr>
            <a:fld id="{50D2CB71-26D4-4DEB-A060-3733F4D1BAA7}" type="slidenum">
              <a:rPr lang="fr-FR"/>
              <a:pPr>
                <a:defRPr/>
              </a:pPr>
              <a:t>40</a:t>
            </a:fld>
            <a:endParaRPr lang="fr-F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81200" y="121196"/>
            <a:ext cx="8229600" cy="710952"/>
          </a:xfrm>
        </p:spPr>
        <p:txBody>
          <a:bodyPr>
            <a:normAutofit/>
          </a:bodyPr>
          <a:lstStyle/>
          <a:p>
            <a:pPr algn="ctr"/>
            <a:r>
              <a:rPr lang="fr-FR" dirty="0"/>
              <a:t>La fonction Exact</a:t>
            </a:r>
          </a:p>
        </p:txBody>
      </p:sp>
      <p:sp>
        <p:nvSpPr>
          <p:cNvPr id="11" name="Espace réservé du contenu 10"/>
          <p:cNvSpPr>
            <a:spLocks noGrp="1"/>
          </p:cNvSpPr>
          <p:nvPr>
            <p:ph idx="1"/>
          </p:nvPr>
        </p:nvSpPr>
        <p:spPr>
          <a:xfrm>
            <a:off x="1524000" y="692696"/>
            <a:ext cx="9144000" cy="5544616"/>
          </a:xfrm>
        </p:spPr>
        <p:txBody>
          <a:bodyPr/>
          <a:lstStyle/>
          <a:p>
            <a:pPr marL="88900" indent="266700" algn="ctr">
              <a:buFont typeface="Wingdings" pitchFamily="2" charset="2"/>
              <a:buChar char="v"/>
            </a:pPr>
            <a:r>
              <a:rPr lang="fr-FR" b="1" i="1" dirty="0"/>
              <a:t>Que permet-elle ?</a:t>
            </a:r>
          </a:p>
          <a:p>
            <a:pPr marL="88900" indent="266700">
              <a:buFont typeface="Wingdings" pitchFamily="2" charset="2"/>
              <a:buChar char="v"/>
            </a:pPr>
            <a:r>
              <a:rPr lang="fr-FR" b="1" i="1" dirty="0"/>
              <a:t>   </a:t>
            </a:r>
            <a:r>
              <a:rPr lang="fr-FR" dirty="0"/>
              <a:t>Elle permet de comparer 2 chaînes de caractères et dire si elles sont identiques ou non.</a:t>
            </a:r>
          </a:p>
          <a:p>
            <a:pPr algn="ctr">
              <a:buFont typeface="Wingdings" pitchFamily="2" charset="2"/>
              <a:buChar char="v"/>
            </a:pPr>
            <a:r>
              <a:rPr lang="fr-FR" b="1" i="1" dirty="0"/>
              <a:t> Comment s'écrit-elle et quels paramètres ?</a:t>
            </a:r>
          </a:p>
          <a:p>
            <a:pPr>
              <a:buNone/>
            </a:pPr>
            <a:r>
              <a:rPr lang="fr-FR" dirty="0"/>
              <a:t>    Cette fonction prend deux paramètres obligatoires : les deux chaînes de caractères.</a:t>
            </a:r>
          </a:p>
          <a:p>
            <a:pPr algn="ctr">
              <a:buNone/>
            </a:pPr>
            <a:r>
              <a:rPr lang="fr-FR" b="1" dirty="0"/>
              <a:t>=EXACT(texte1;texte2)</a:t>
            </a:r>
          </a:p>
          <a:p>
            <a:pPr>
              <a:buNone/>
            </a:pPr>
            <a:r>
              <a:rPr lang="fr-FR" dirty="0"/>
              <a:t>      La fonction renvoie VRAI si les deux arguments sont identiques et FAUX s'ils ne le sont pas. La fonction différencie les majuscules et les minuscules.</a:t>
            </a:r>
          </a:p>
          <a:p>
            <a:pPr marL="88900" indent="266700">
              <a:buNone/>
            </a:pPr>
            <a:endParaRPr lang="fr-FR" b="1" dirty="0"/>
          </a:p>
          <a:p>
            <a:pPr marL="88900" indent="266700">
              <a:buNone/>
            </a:pPr>
            <a:endParaRPr lang="fr-FR" b="1" dirty="0"/>
          </a:p>
        </p:txBody>
      </p:sp>
      <p:sp>
        <p:nvSpPr>
          <p:cNvPr id="10" name="Espace réservé du pied de page 9"/>
          <p:cNvSpPr>
            <a:spLocks noGrp="1"/>
          </p:cNvSpPr>
          <p:nvPr>
            <p:ph type="ftr" sz="quarter" idx="11"/>
          </p:nvPr>
        </p:nvSpPr>
        <p:spPr/>
        <p:txBody>
          <a:bodyPr/>
          <a:lstStyle/>
          <a:p>
            <a:pPr>
              <a:defRPr/>
            </a:pPr>
            <a:r>
              <a:rPr lang="en-US"/>
              <a:t>Formation Ms Excel - Mr EL HASANY</a:t>
            </a:r>
            <a:endParaRPr lang="fr-FR" dirty="0"/>
          </a:p>
        </p:txBody>
      </p:sp>
      <p:sp>
        <p:nvSpPr>
          <p:cNvPr id="9" name="Espace réservé du numéro de diapositive 8"/>
          <p:cNvSpPr>
            <a:spLocks noGrp="1"/>
          </p:cNvSpPr>
          <p:nvPr>
            <p:ph type="sldNum" sz="quarter" idx="12"/>
          </p:nvPr>
        </p:nvSpPr>
        <p:spPr/>
        <p:txBody>
          <a:bodyPr/>
          <a:lstStyle/>
          <a:p>
            <a:pPr>
              <a:defRPr/>
            </a:pPr>
            <a:fld id="{50D2CB71-26D4-4DEB-A060-3733F4D1BAA7}" type="slidenum">
              <a:rPr lang="fr-FR"/>
              <a:pPr>
                <a:defRPr/>
              </a:pPr>
              <a:t>41</a:t>
            </a:fld>
            <a:endParaRPr lang="fr-F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81200" y="350182"/>
            <a:ext cx="8229600" cy="710952"/>
          </a:xfrm>
        </p:spPr>
        <p:txBody>
          <a:bodyPr>
            <a:normAutofit/>
          </a:bodyPr>
          <a:lstStyle/>
          <a:p>
            <a:pPr algn="ctr"/>
            <a:r>
              <a:rPr lang="fr-FR" dirty="0"/>
              <a:t>MAJUSCULE et MINUSCULE</a:t>
            </a:r>
          </a:p>
        </p:txBody>
      </p:sp>
      <p:sp>
        <p:nvSpPr>
          <p:cNvPr id="11" name="Espace réservé du contenu 10"/>
          <p:cNvSpPr>
            <a:spLocks noGrp="1"/>
          </p:cNvSpPr>
          <p:nvPr>
            <p:ph idx="1"/>
          </p:nvPr>
        </p:nvSpPr>
        <p:spPr>
          <a:xfrm>
            <a:off x="1524000" y="1412776"/>
            <a:ext cx="9144000" cy="4824536"/>
          </a:xfrm>
        </p:spPr>
        <p:txBody>
          <a:bodyPr/>
          <a:lstStyle/>
          <a:p>
            <a:pPr marL="88900" indent="266700" algn="ctr">
              <a:buFont typeface="Wingdings" pitchFamily="2" charset="2"/>
              <a:buChar char="v"/>
            </a:pPr>
            <a:r>
              <a:rPr lang="fr-FR" b="1" i="1" dirty="0"/>
              <a:t>Que permet-elle ?</a:t>
            </a:r>
          </a:p>
          <a:p>
            <a:pPr marL="88900" indent="266700">
              <a:buNone/>
            </a:pPr>
            <a:r>
              <a:rPr lang="fr-FR" dirty="0"/>
              <a:t>Elles permettent de mettre soit en majuscule soit en minuscule tous les caractères d'une cellule.</a:t>
            </a:r>
          </a:p>
          <a:p>
            <a:pPr marL="88900" indent="266700" algn="ctr">
              <a:buFont typeface="Wingdings" pitchFamily="2" charset="2"/>
              <a:buChar char="v"/>
            </a:pPr>
            <a:r>
              <a:rPr lang="fr-FR" b="1" i="1" dirty="0"/>
              <a:t>Comment s'écrit-elle et quels paramètres ?</a:t>
            </a:r>
          </a:p>
          <a:p>
            <a:pPr>
              <a:buNone/>
            </a:pPr>
            <a:r>
              <a:rPr lang="fr-FR" dirty="0"/>
              <a:t>     Ces deux fonctions sont simples d'utilisation, elles ne prennent qu'un paramètre : le texte à transformer.</a:t>
            </a:r>
          </a:p>
          <a:p>
            <a:pPr>
              <a:buNone/>
            </a:pPr>
            <a:r>
              <a:rPr lang="fr-FR" b="1" dirty="0"/>
              <a:t>   =MAJUSCULE(</a:t>
            </a:r>
            <a:r>
              <a:rPr lang="fr-FR" b="1" dirty="0" err="1"/>
              <a:t>texte_à_transformer</a:t>
            </a:r>
            <a:r>
              <a:rPr lang="fr-FR" b="1" dirty="0"/>
              <a:t>)</a:t>
            </a:r>
          </a:p>
          <a:p>
            <a:pPr>
              <a:buNone/>
            </a:pPr>
            <a:r>
              <a:rPr lang="fr-FR" b="1" dirty="0"/>
              <a:t>   =MINUSCULE(</a:t>
            </a:r>
            <a:r>
              <a:rPr lang="fr-FR" b="1" dirty="0" err="1"/>
              <a:t>texte_à_transformer</a:t>
            </a:r>
            <a:r>
              <a:rPr lang="fr-FR" b="1" dirty="0"/>
              <a:t>)</a:t>
            </a:r>
          </a:p>
          <a:p>
            <a:pPr marL="88900" indent="266700">
              <a:buNone/>
            </a:pPr>
            <a:endParaRPr lang="fr-FR" b="1" dirty="0"/>
          </a:p>
        </p:txBody>
      </p:sp>
      <p:sp>
        <p:nvSpPr>
          <p:cNvPr id="10" name="Espace réservé du pied de page 9"/>
          <p:cNvSpPr>
            <a:spLocks noGrp="1"/>
          </p:cNvSpPr>
          <p:nvPr>
            <p:ph type="ftr" sz="quarter" idx="11"/>
          </p:nvPr>
        </p:nvSpPr>
        <p:spPr/>
        <p:txBody>
          <a:bodyPr/>
          <a:lstStyle/>
          <a:p>
            <a:pPr>
              <a:defRPr/>
            </a:pPr>
            <a:r>
              <a:rPr lang="en-US"/>
              <a:t>Formation Ms Excel - Mr EL HASANY</a:t>
            </a:r>
            <a:endParaRPr lang="fr-FR" dirty="0"/>
          </a:p>
        </p:txBody>
      </p:sp>
      <p:sp>
        <p:nvSpPr>
          <p:cNvPr id="9" name="Espace réservé du numéro de diapositive 8"/>
          <p:cNvSpPr>
            <a:spLocks noGrp="1"/>
          </p:cNvSpPr>
          <p:nvPr>
            <p:ph type="sldNum" sz="quarter" idx="12"/>
          </p:nvPr>
        </p:nvSpPr>
        <p:spPr/>
        <p:txBody>
          <a:bodyPr/>
          <a:lstStyle/>
          <a:p>
            <a:pPr>
              <a:defRPr/>
            </a:pPr>
            <a:fld id="{50D2CB71-26D4-4DEB-A060-3733F4D1BAA7}" type="slidenum">
              <a:rPr lang="fr-FR"/>
              <a:pPr>
                <a:defRPr/>
              </a:pPr>
              <a:t>42</a:t>
            </a:fld>
            <a:endParaRPr lang="fr-F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75520" y="514854"/>
            <a:ext cx="8229600" cy="710952"/>
          </a:xfrm>
        </p:spPr>
        <p:txBody>
          <a:bodyPr>
            <a:normAutofit/>
          </a:bodyPr>
          <a:lstStyle/>
          <a:p>
            <a:pPr algn="ctr"/>
            <a:r>
              <a:rPr lang="fr-FR" dirty="0"/>
              <a:t> AUJOURDHUI et MAINTENANT</a:t>
            </a:r>
          </a:p>
        </p:txBody>
      </p:sp>
      <p:sp>
        <p:nvSpPr>
          <p:cNvPr id="11" name="Espace réservé du contenu 10"/>
          <p:cNvSpPr>
            <a:spLocks noGrp="1"/>
          </p:cNvSpPr>
          <p:nvPr>
            <p:ph idx="1"/>
          </p:nvPr>
        </p:nvSpPr>
        <p:spPr>
          <a:xfrm>
            <a:off x="1524000" y="1403648"/>
            <a:ext cx="9144000" cy="4464496"/>
          </a:xfrm>
        </p:spPr>
        <p:txBody>
          <a:bodyPr/>
          <a:lstStyle/>
          <a:p>
            <a:pPr algn="ctr"/>
            <a:r>
              <a:rPr lang="fr-FR" b="1" i="1" dirty="0">
                <a:latin typeface="Times New Roman" pitchFamily="18" charset="0"/>
                <a:cs typeface="Times New Roman" pitchFamily="18" charset="0"/>
              </a:rPr>
              <a:t>Que permettent-elles ?</a:t>
            </a:r>
          </a:p>
          <a:p>
            <a:pPr>
              <a:buNone/>
            </a:pPr>
            <a:r>
              <a:rPr lang="fr-FR" dirty="0">
                <a:latin typeface="Times New Roman" pitchFamily="18" charset="0"/>
                <a:cs typeface="Times New Roman" pitchFamily="18" charset="0"/>
              </a:rPr>
              <a:t>    Ces fonctions renvoient la date du jour (AUJOURDHUI) et l'heure (MAINTENANT) au moment où la feuille est calculée. Les valeurs se changent à chaque fois que l'on effectue un calcul dans la feuille. L'heure se met donc à jour à chaque calcul effectué dans le classeur qui contient la formule. MAINTENANT peut aussi renvoyer la date du jour, pour avoir l'heure, il suffit de changer le format de la cellule en Heure au lieu de Date.</a:t>
            </a:r>
          </a:p>
          <a:p>
            <a:pPr algn="ctr">
              <a:buNone/>
            </a:pPr>
            <a:r>
              <a:rPr lang="fr-FR" b="1" i="1" dirty="0">
                <a:latin typeface="Times New Roman" pitchFamily="18" charset="0"/>
                <a:cs typeface="Times New Roman" pitchFamily="18" charset="0"/>
              </a:rPr>
              <a:t>Comment s'écrivent-elles et quels paramètres ?</a:t>
            </a:r>
          </a:p>
          <a:p>
            <a:pPr>
              <a:buNone/>
            </a:pPr>
            <a:r>
              <a:rPr lang="fr-FR" dirty="0">
                <a:latin typeface="Times New Roman" pitchFamily="18" charset="0"/>
                <a:cs typeface="Times New Roman" pitchFamily="18" charset="0"/>
              </a:rPr>
              <a:t>    Ces fonctions ne prennent pas de paramètres et donc sont très simples d'utilisation. </a:t>
            </a:r>
          </a:p>
          <a:p>
            <a:pPr algn="ctr">
              <a:buNone/>
            </a:pPr>
            <a:r>
              <a:rPr lang="fr-FR" dirty="0">
                <a:latin typeface="Times New Roman" pitchFamily="18" charset="0"/>
                <a:cs typeface="Times New Roman" pitchFamily="18" charset="0"/>
              </a:rPr>
              <a:t>=AUJOURDHUI() </a:t>
            </a:r>
          </a:p>
          <a:p>
            <a:pPr algn="ctr">
              <a:buNone/>
            </a:pPr>
            <a:endParaRPr lang="fr-FR" dirty="0">
              <a:latin typeface="Times New Roman" pitchFamily="18" charset="0"/>
              <a:cs typeface="Times New Roman" pitchFamily="18" charset="0"/>
            </a:endParaRPr>
          </a:p>
        </p:txBody>
      </p:sp>
      <p:sp>
        <p:nvSpPr>
          <p:cNvPr id="10" name="Espace réservé du pied de page 9"/>
          <p:cNvSpPr>
            <a:spLocks noGrp="1"/>
          </p:cNvSpPr>
          <p:nvPr>
            <p:ph type="ftr" sz="quarter" idx="11"/>
          </p:nvPr>
        </p:nvSpPr>
        <p:spPr/>
        <p:txBody>
          <a:bodyPr/>
          <a:lstStyle/>
          <a:p>
            <a:pPr>
              <a:defRPr/>
            </a:pPr>
            <a:r>
              <a:rPr lang="en-US"/>
              <a:t>Formation Ms Excel - Mr EL HASANY</a:t>
            </a:r>
            <a:endParaRPr lang="fr-FR" dirty="0"/>
          </a:p>
        </p:txBody>
      </p:sp>
      <p:sp>
        <p:nvSpPr>
          <p:cNvPr id="9" name="Espace réservé du numéro de diapositive 8"/>
          <p:cNvSpPr>
            <a:spLocks noGrp="1"/>
          </p:cNvSpPr>
          <p:nvPr>
            <p:ph type="sldNum" sz="quarter" idx="12"/>
          </p:nvPr>
        </p:nvSpPr>
        <p:spPr/>
        <p:txBody>
          <a:bodyPr/>
          <a:lstStyle/>
          <a:p>
            <a:pPr>
              <a:defRPr/>
            </a:pPr>
            <a:fld id="{50D2CB71-26D4-4DEB-A060-3733F4D1BAA7}" type="slidenum">
              <a:rPr lang="fr-FR"/>
              <a:pPr>
                <a:defRPr/>
              </a:pPr>
              <a:t>43</a:t>
            </a:fld>
            <a:endParaRPr lang="fr-F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1196752"/>
            <a:ext cx="9144000" cy="4248472"/>
          </a:xfrm>
        </p:spPr>
        <p:txBody>
          <a:bodyPr/>
          <a:lstStyle/>
          <a:p>
            <a:pPr algn="ctr"/>
            <a:br>
              <a:rPr lang="fr-FR" sz="6600" b="1" dirty="0"/>
            </a:br>
            <a:r>
              <a:rPr lang="fr-FR" sz="6600" b="1" dirty="0"/>
              <a:t>Analyse des données et dynamisme du classeur</a:t>
            </a:r>
          </a:p>
        </p:txBody>
      </p:sp>
      <p:sp>
        <p:nvSpPr>
          <p:cNvPr id="5" name="Espace réservé du pied de page 4"/>
          <p:cNvSpPr>
            <a:spLocks noGrp="1"/>
          </p:cNvSpPr>
          <p:nvPr>
            <p:ph type="ftr" sz="quarter" idx="11"/>
          </p:nvPr>
        </p:nvSpPr>
        <p:spPr/>
        <p:txBody>
          <a:bodyPr/>
          <a:lstStyle/>
          <a:p>
            <a:pPr>
              <a:defRPr/>
            </a:pPr>
            <a:r>
              <a:rPr lang="en-US"/>
              <a:t>Formation Ms Excel - Mr EL HASANY</a:t>
            </a:r>
            <a:endParaRPr lang="fr-FR"/>
          </a:p>
        </p:txBody>
      </p:sp>
      <p:sp>
        <p:nvSpPr>
          <p:cNvPr id="3" name="Espace réservé du numéro de diapositive 2">
            <a:extLst>
              <a:ext uri="{FF2B5EF4-FFF2-40B4-BE49-F238E27FC236}">
                <a16:creationId xmlns:a16="http://schemas.microsoft.com/office/drawing/2014/main" id="{5BF1BBFC-A920-407D-840F-6B03CAD83D58}"/>
              </a:ext>
            </a:extLst>
          </p:cNvPr>
          <p:cNvSpPr>
            <a:spLocks noGrp="1"/>
          </p:cNvSpPr>
          <p:nvPr>
            <p:ph type="sldNum" sz="quarter" idx="12"/>
          </p:nvPr>
        </p:nvSpPr>
        <p:spPr/>
        <p:txBody>
          <a:bodyPr/>
          <a:lstStyle/>
          <a:p>
            <a:pPr>
              <a:defRPr/>
            </a:pPr>
            <a:fld id="{C0EF9A9A-27A1-433D-97F6-D0C518D49EEE}" type="slidenum">
              <a:rPr lang="fr-FR" smtClean="0"/>
              <a:pPr>
                <a:defRPr/>
              </a:pPr>
              <a:t>44</a:t>
            </a:fld>
            <a:endParaRPr lang="fr-F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74825" y="316110"/>
            <a:ext cx="8229600" cy="692150"/>
          </a:xfrm>
        </p:spPr>
        <p:txBody>
          <a:bodyPr>
            <a:normAutofit fontScale="90000"/>
          </a:bodyPr>
          <a:lstStyle/>
          <a:p>
            <a:pPr algn="ctr">
              <a:defRPr/>
            </a:pPr>
            <a:r>
              <a:rPr lang="fr-FR" dirty="0"/>
              <a:t>Tri vous données sur Excel</a:t>
            </a:r>
          </a:p>
        </p:txBody>
      </p:sp>
      <p:sp>
        <p:nvSpPr>
          <p:cNvPr id="20483" name="Espace réservé du contenu 2"/>
          <p:cNvSpPr>
            <a:spLocks noGrp="1"/>
          </p:cNvSpPr>
          <p:nvPr>
            <p:ph idx="1"/>
          </p:nvPr>
        </p:nvSpPr>
        <p:spPr>
          <a:xfrm>
            <a:off x="1595438" y="1297186"/>
            <a:ext cx="8964612" cy="6164263"/>
          </a:xfrm>
        </p:spPr>
        <p:txBody>
          <a:bodyPr/>
          <a:lstStyle/>
          <a:p>
            <a:pPr marL="90488" indent="269875">
              <a:buNone/>
            </a:pPr>
            <a:r>
              <a:rPr lang="fr-FR" dirty="0">
                <a:latin typeface="Times New Roman" pitchFamily="18" charset="0"/>
                <a:cs typeface="Times New Roman" pitchFamily="18" charset="0"/>
              </a:rPr>
              <a:t>  </a:t>
            </a:r>
          </a:p>
          <a:p>
            <a:pPr marL="90488" indent="269875">
              <a:buNone/>
            </a:pPr>
            <a:r>
              <a:rPr lang="fr-FR" dirty="0">
                <a:latin typeface="Times New Roman" pitchFamily="18" charset="0"/>
                <a:cs typeface="Times New Roman" pitchFamily="18" charset="0"/>
              </a:rPr>
              <a:t> Excel propose de nombreux outils pour trier des données. Nous souhaitons par  exemple trier les entrées d'un tableau par ordre alphabétique.</a:t>
            </a:r>
          </a:p>
          <a:p>
            <a:pPr marL="90488" indent="269875">
              <a:buNone/>
            </a:pPr>
            <a:r>
              <a:rPr lang="fr-FR" dirty="0">
                <a:latin typeface="Times New Roman" pitchFamily="18" charset="0"/>
                <a:cs typeface="Times New Roman" pitchFamily="18" charset="0"/>
              </a:rPr>
              <a:t>  Pour tri vos données sur Excel sélectionnez le tableau contenant ces données, puis, dans l'onglet « </a:t>
            </a:r>
            <a:r>
              <a:rPr lang="fr-FR" i="1" dirty="0">
                <a:latin typeface="Times New Roman" pitchFamily="18" charset="0"/>
                <a:cs typeface="Times New Roman" pitchFamily="18" charset="0"/>
              </a:rPr>
              <a:t>Accueil », et dans le groupe « Édition », cliquez sur « Trier et filtrer ».</a:t>
            </a:r>
          </a:p>
          <a:p>
            <a:pPr marL="90488" indent="269875">
              <a:buNone/>
            </a:pPr>
            <a:r>
              <a:rPr lang="fr-FR" dirty="0">
                <a:latin typeface="Times New Roman" pitchFamily="18" charset="0"/>
                <a:cs typeface="Times New Roman" pitchFamily="18" charset="0"/>
              </a:rPr>
              <a:t> Un petit menu apparait. A partir de là, vous pouvez directement appliquer un tri de « </a:t>
            </a:r>
            <a:r>
              <a:rPr lang="fr-FR" i="1" dirty="0">
                <a:latin typeface="Times New Roman" pitchFamily="18" charset="0"/>
                <a:cs typeface="Times New Roman" pitchFamily="18" charset="0"/>
              </a:rPr>
              <a:t>A à Z » ou de « Z à A » mais aussi  vous </a:t>
            </a:r>
            <a:r>
              <a:rPr lang="fr-FR" dirty="0">
                <a:latin typeface="Times New Roman" pitchFamily="18" charset="0"/>
                <a:cs typeface="Times New Roman" pitchFamily="18" charset="0"/>
              </a:rPr>
              <a:t>pouvez personnaliser le tri, pour le tri personnalisé cliquez sur « </a:t>
            </a:r>
            <a:r>
              <a:rPr lang="fr-FR" i="1" dirty="0">
                <a:latin typeface="Times New Roman" pitchFamily="18" charset="0"/>
                <a:cs typeface="Times New Roman" pitchFamily="18" charset="0"/>
              </a:rPr>
              <a:t>Tri personnalisé » de même menu</a:t>
            </a:r>
            <a:endParaRPr lang="fr-FR" dirty="0">
              <a:latin typeface="Times New Roman" pitchFamily="18" charset="0"/>
              <a:cs typeface="Times New Roman" pitchFamily="18" charset="0"/>
            </a:endParaRPr>
          </a:p>
        </p:txBody>
      </p:sp>
      <p:sp>
        <p:nvSpPr>
          <p:cNvPr id="6" name="Espace réservé du pied de page 5"/>
          <p:cNvSpPr>
            <a:spLocks noGrp="1"/>
          </p:cNvSpPr>
          <p:nvPr>
            <p:ph type="ftr" sz="quarter" idx="11"/>
          </p:nvPr>
        </p:nvSpPr>
        <p:spPr/>
        <p:txBody>
          <a:bodyPr/>
          <a:lstStyle/>
          <a:p>
            <a:pPr>
              <a:defRPr/>
            </a:pPr>
            <a:r>
              <a:rPr lang="en-US"/>
              <a:t>Formation Ms Excel - Mr EL HASANY</a:t>
            </a:r>
            <a:endParaRPr lang="fr-FR"/>
          </a:p>
        </p:txBody>
      </p:sp>
      <p:sp>
        <p:nvSpPr>
          <p:cNvPr id="5" name="Espace réservé du numéro de diapositive 4"/>
          <p:cNvSpPr>
            <a:spLocks noGrp="1"/>
          </p:cNvSpPr>
          <p:nvPr>
            <p:ph type="sldNum" sz="quarter" idx="12"/>
          </p:nvPr>
        </p:nvSpPr>
        <p:spPr/>
        <p:txBody>
          <a:bodyPr/>
          <a:lstStyle/>
          <a:p>
            <a:pPr>
              <a:defRPr/>
            </a:pPr>
            <a:fld id="{2C97C87E-D9E5-4032-A2C4-A181EAFA9613}" type="slidenum">
              <a:rPr lang="fr-FR" smtClean="0"/>
              <a:pPr>
                <a:defRPr/>
              </a:pPr>
              <a:t>45</a:t>
            </a:fld>
            <a:endParaRPr lang="fr-F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30778" y="404664"/>
            <a:ext cx="8929718" cy="739460"/>
          </a:xfrm>
        </p:spPr>
        <p:txBody>
          <a:bodyPr>
            <a:normAutofit fontScale="90000"/>
          </a:bodyPr>
          <a:lstStyle/>
          <a:p>
            <a:pPr algn="ctr"/>
            <a:r>
              <a:rPr lang="fr-FR" dirty="0"/>
              <a:t> </a:t>
            </a:r>
            <a:r>
              <a:rPr lang="fr-FR" b="1" dirty="0"/>
              <a:t>Faire des requêtes : filtrer les données</a:t>
            </a:r>
            <a:endParaRPr lang="fr-FR" dirty="0"/>
          </a:p>
        </p:txBody>
      </p:sp>
      <p:sp>
        <p:nvSpPr>
          <p:cNvPr id="3" name="Espace réservé du contenu 2"/>
          <p:cNvSpPr>
            <a:spLocks noGrp="1"/>
          </p:cNvSpPr>
          <p:nvPr>
            <p:ph idx="1"/>
          </p:nvPr>
        </p:nvSpPr>
        <p:spPr>
          <a:xfrm>
            <a:off x="1595438" y="1480442"/>
            <a:ext cx="8929718" cy="6269039"/>
          </a:xfrm>
        </p:spPr>
        <p:txBody>
          <a:bodyPr>
            <a:normAutofit/>
          </a:bodyPr>
          <a:lstStyle/>
          <a:p>
            <a:pPr algn="just">
              <a:buNone/>
            </a:pPr>
            <a:r>
              <a:rPr lang="fr-FR" dirty="0"/>
              <a:t>        Excel permet de sélectionner des données. Pour filtrer les données, choisissez l'onglet </a:t>
            </a:r>
            <a:r>
              <a:rPr lang="fr-FR" b="1" dirty="0"/>
              <a:t>Données  puis Filtrer </a:t>
            </a:r>
            <a:r>
              <a:rPr lang="fr-FR" dirty="0"/>
              <a:t>.</a:t>
            </a:r>
          </a:p>
          <a:p>
            <a:pPr algn="just">
              <a:buNone/>
            </a:pPr>
            <a:r>
              <a:rPr lang="fr-FR" dirty="0"/>
              <a:t>       Une </a:t>
            </a:r>
            <a:r>
              <a:rPr lang="fr-FR" b="1" dirty="0"/>
              <a:t>petite flèche</a:t>
            </a:r>
            <a:r>
              <a:rPr lang="fr-FR" dirty="0"/>
              <a:t> apparaît à droite de chaque champ qui permet de choisir un critère de sélection.</a:t>
            </a:r>
          </a:p>
          <a:p>
            <a:pPr algn="just">
              <a:buNone/>
            </a:pPr>
            <a:r>
              <a:rPr lang="fr-FR" dirty="0"/>
              <a:t>       Pour faire disparaître les flèches de tri, </a:t>
            </a:r>
            <a:r>
              <a:rPr lang="fr-FR" b="1" dirty="0"/>
              <a:t>cliquez à nouveau sur Filtrer</a:t>
            </a:r>
            <a:r>
              <a:rPr lang="fr-FR" dirty="0"/>
              <a:t>. Pour faire </a:t>
            </a:r>
            <a:r>
              <a:rPr lang="fr-FR" b="1" dirty="0"/>
              <a:t>disparaître le</a:t>
            </a:r>
            <a:r>
              <a:rPr lang="fr-FR" dirty="0"/>
              <a:t> tri, cliquez sur </a:t>
            </a:r>
            <a:r>
              <a:rPr lang="fr-FR" b="1" dirty="0"/>
              <a:t>Effacer le filtre</a:t>
            </a:r>
            <a:r>
              <a:rPr lang="fr-FR" dirty="0"/>
              <a:t>... dans la liste déroulante. </a:t>
            </a:r>
          </a:p>
          <a:p>
            <a:pPr algn="just">
              <a:buNone/>
            </a:pPr>
            <a:r>
              <a:rPr lang="fr-FR" dirty="0"/>
              <a:t>        En cliquant sur une petite flèche puis sur </a:t>
            </a:r>
            <a:r>
              <a:rPr lang="fr-FR" b="1" dirty="0"/>
              <a:t>Filtres textuels</a:t>
            </a:r>
            <a:r>
              <a:rPr lang="fr-FR" dirty="0"/>
              <a:t>, on obtient une boite de dialogue qui permet d'effectuer un filtre sur deux critères reliés par </a:t>
            </a:r>
            <a:r>
              <a:rPr lang="fr-FR" b="1" dirty="0"/>
              <a:t>Et </a:t>
            </a:r>
            <a:r>
              <a:rPr lang="fr-FR" dirty="0"/>
              <a:t>ou </a:t>
            </a:r>
            <a:r>
              <a:rPr lang="fr-FR" b="1" dirty="0" err="1"/>
              <a:t>Ou</a:t>
            </a:r>
            <a:r>
              <a:rPr lang="fr-FR" dirty="0"/>
              <a:t>.</a:t>
            </a:r>
          </a:p>
          <a:p>
            <a:pPr algn="just">
              <a:buNone/>
            </a:pPr>
            <a:endParaRPr lang="fr-FR" dirty="0"/>
          </a:p>
        </p:txBody>
      </p:sp>
      <p:sp>
        <p:nvSpPr>
          <p:cNvPr id="7" name="Espace réservé du pied de page 6"/>
          <p:cNvSpPr>
            <a:spLocks noGrp="1"/>
          </p:cNvSpPr>
          <p:nvPr>
            <p:ph type="ftr" sz="quarter" idx="11"/>
          </p:nvPr>
        </p:nvSpPr>
        <p:spPr/>
        <p:txBody>
          <a:bodyPr/>
          <a:lstStyle/>
          <a:p>
            <a:pPr>
              <a:defRPr/>
            </a:pPr>
            <a:r>
              <a:rPr lang="en-US"/>
              <a:t>Formation Ms Excel - Mr EL HASANY</a:t>
            </a:r>
            <a:endParaRPr lang="fr-FR"/>
          </a:p>
        </p:txBody>
      </p:sp>
      <p:sp>
        <p:nvSpPr>
          <p:cNvPr id="6" name="Espace réservé du numéro de diapositive 5"/>
          <p:cNvSpPr>
            <a:spLocks noGrp="1"/>
          </p:cNvSpPr>
          <p:nvPr>
            <p:ph type="sldNum" sz="quarter" idx="12"/>
          </p:nvPr>
        </p:nvSpPr>
        <p:spPr/>
        <p:txBody>
          <a:bodyPr/>
          <a:lstStyle/>
          <a:p>
            <a:pPr>
              <a:defRPr/>
            </a:pPr>
            <a:fld id="{C0EF9A9A-27A1-433D-97F6-D0C518D49EEE}" type="slidenum">
              <a:rPr lang="fr-FR" smtClean="0"/>
              <a:pPr>
                <a:defRPr/>
              </a:pPr>
              <a:t>46</a:t>
            </a:fld>
            <a:endParaRPr lang="fr-F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74825" y="432048"/>
            <a:ext cx="8229600" cy="692150"/>
          </a:xfrm>
        </p:spPr>
        <p:txBody>
          <a:bodyPr>
            <a:normAutofit fontScale="90000"/>
          </a:bodyPr>
          <a:lstStyle/>
          <a:p>
            <a:pPr algn="ctr">
              <a:defRPr/>
            </a:pPr>
            <a:r>
              <a:rPr lang="fr-FR" dirty="0"/>
              <a:t>La validation des données</a:t>
            </a:r>
          </a:p>
        </p:txBody>
      </p:sp>
      <p:sp>
        <p:nvSpPr>
          <p:cNvPr id="21507" name="Espace réservé du contenu 2"/>
          <p:cNvSpPr>
            <a:spLocks noGrp="1"/>
          </p:cNvSpPr>
          <p:nvPr>
            <p:ph idx="1"/>
          </p:nvPr>
        </p:nvSpPr>
        <p:spPr>
          <a:xfrm>
            <a:off x="1811462" y="1873250"/>
            <a:ext cx="8605018" cy="6164263"/>
          </a:xfrm>
        </p:spPr>
        <p:txBody>
          <a:bodyPr>
            <a:normAutofit/>
          </a:bodyPr>
          <a:lstStyle/>
          <a:p>
            <a:pPr algn="just">
              <a:buNone/>
            </a:pPr>
            <a:r>
              <a:rPr lang="fr-FR" sz="2400" dirty="0"/>
              <a:t>         L’icône Validation des données sert à limiter les rentrées d’une plage présélectionnée,</a:t>
            </a:r>
          </a:p>
          <a:p>
            <a:pPr algn="just">
              <a:buNone/>
            </a:pPr>
            <a:r>
              <a:rPr lang="fr-FR" sz="2400" dirty="0"/>
              <a:t>        Alors pour valider les données souhaitée on coche l’icône «Validation des données» sur l’onglet donnée &gt;&gt; groupe Outil de donnée puis déroulez la liste « </a:t>
            </a:r>
            <a:r>
              <a:rPr lang="fr-FR" sz="2400" i="1" dirty="0"/>
              <a:t>Autoriser » et personnalisé les données de la plage que vous avez sélectionnez. Et </a:t>
            </a:r>
            <a:r>
              <a:rPr lang="fr-FR" sz="2400" dirty="0"/>
              <a:t>Cliquez enfin sur « </a:t>
            </a:r>
            <a:r>
              <a:rPr lang="fr-FR" sz="2400" i="1" dirty="0"/>
              <a:t>OK » :</a:t>
            </a:r>
            <a:endParaRPr lang="fr-FR" sz="2400" dirty="0"/>
          </a:p>
        </p:txBody>
      </p:sp>
      <p:sp>
        <p:nvSpPr>
          <p:cNvPr id="6" name="Espace réservé du pied de page 5"/>
          <p:cNvSpPr>
            <a:spLocks noGrp="1"/>
          </p:cNvSpPr>
          <p:nvPr>
            <p:ph type="ftr" sz="quarter" idx="11"/>
          </p:nvPr>
        </p:nvSpPr>
        <p:spPr/>
        <p:txBody>
          <a:bodyPr/>
          <a:lstStyle/>
          <a:p>
            <a:pPr>
              <a:defRPr/>
            </a:pPr>
            <a:r>
              <a:rPr lang="en-US"/>
              <a:t>Formation Ms Excel - Mr EL HASANY</a:t>
            </a:r>
            <a:endParaRPr lang="fr-FR"/>
          </a:p>
        </p:txBody>
      </p:sp>
      <p:sp>
        <p:nvSpPr>
          <p:cNvPr id="5" name="Espace réservé du numéro de diapositive 4"/>
          <p:cNvSpPr>
            <a:spLocks noGrp="1"/>
          </p:cNvSpPr>
          <p:nvPr>
            <p:ph type="sldNum" sz="quarter" idx="12"/>
          </p:nvPr>
        </p:nvSpPr>
        <p:spPr/>
        <p:txBody>
          <a:bodyPr/>
          <a:lstStyle/>
          <a:p>
            <a:pPr>
              <a:defRPr/>
            </a:pPr>
            <a:fld id="{61368DB2-B128-460A-8FBF-B42B01D080F4}" type="slidenum">
              <a:rPr lang="fr-FR" smtClean="0"/>
              <a:pPr>
                <a:defRPr/>
              </a:pPr>
              <a:t>47</a:t>
            </a:fld>
            <a:endParaRPr lang="fr-F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75520" y="288925"/>
            <a:ext cx="8229600" cy="692150"/>
          </a:xfrm>
        </p:spPr>
        <p:txBody>
          <a:bodyPr>
            <a:normAutofit fontScale="90000"/>
          </a:bodyPr>
          <a:lstStyle/>
          <a:p>
            <a:pPr algn="ctr">
              <a:defRPr/>
            </a:pPr>
            <a:r>
              <a:rPr lang="fr-FR" dirty="0"/>
              <a:t>Créer une liste déroulante.</a:t>
            </a:r>
          </a:p>
        </p:txBody>
      </p:sp>
      <p:sp>
        <p:nvSpPr>
          <p:cNvPr id="21507" name="Espace réservé du contenu 2"/>
          <p:cNvSpPr>
            <a:spLocks noGrp="1"/>
          </p:cNvSpPr>
          <p:nvPr>
            <p:ph idx="1"/>
          </p:nvPr>
        </p:nvSpPr>
        <p:spPr>
          <a:xfrm>
            <a:off x="1595438" y="981076"/>
            <a:ext cx="8964612" cy="6164263"/>
          </a:xfrm>
        </p:spPr>
        <p:txBody>
          <a:bodyPr>
            <a:normAutofit/>
          </a:bodyPr>
          <a:lstStyle/>
          <a:p>
            <a:pPr marL="0" indent="444500">
              <a:buNone/>
            </a:pPr>
            <a:endParaRPr lang="fr-FR" sz="2400" dirty="0"/>
          </a:p>
          <a:p>
            <a:pPr marL="0" indent="444500">
              <a:buNone/>
            </a:pPr>
            <a:endParaRPr lang="fr-FR" sz="2400" dirty="0"/>
          </a:p>
          <a:p>
            <a:pPr marL="0" indent="444500">
              <a:buNone/>
            </a:pPr>
            <a:r>
              <a:rPr lang="fr-FR" sz="2400" dirty="0"/>
              <a:t>Pour créer une liste déroulante on suit le même chemin de la « Validation des données » mais on choisisse « liste » dans le champ « Autoriser », puis dans le champ « source » vous entrez les données à dérouler dans la liste déroulante.</a:t>
            </a:r>
          </a:p>
          <a:p>
            <a:pPr marL="0" indent="444500">
              <a:buNone/>
            </a:pPr>
            <a:endParaRPr lang="fr-FR" sz="2400" dirty="0"/>
          </a:p>
          <a:p>
            <a:pPr marL="0" indent="444500">
              <a:buNone/>
            </a:pPr>
            <a:endParaRPr lang="fr-FR" sz="2400" dirty="0"/>
          </a:p>
        </p:txBody>
      </p:sp>
      <p:sp>
        <p:nvSpPr>
          <p:cNvPr id="6" name="Espace réservé du pied de page 5"/>
          <p:cNvSpPr>
            <a:spLocks noGrp="1"/>
          </p:cNvSpPr>
          <p:nvPr>
            <p:ph type="ftr" sz="quarter" idx="11"/>
          </p:nvPr>
        </p:nvSpPr>
        <p:spPr/>
        <p:txBody>
          <a:bodyPr/>
          <a:lstStyle/>
          <a:p>
            <a:pPr>
              <a:defRPr/>
            </a:pPr>
            <a:r>
              <a:rPr lang="en-US"/>
              <a:t>Formation Ms Excel - Mr EL HASANY</a:t>
            </a:r>
            <a:endParaRPr lang="fr-FR"/>
          </a:p>
        </p:txBody>
      </p:sp>
      <p:sp>
        <p:nvSpPr>
          <p:cNvPr id="5" name="Espace réservé du numéro de diapositive 4"/>
          <p:cNvSpPr>
            <a:spLocks noGrp="1"/>
          </p:cNvSpPr>
          <p:nvPr>
            <p:ph type="sldNum" sz="quarter" idx="12"/>
          </p:nvPr>
        </p:nvSpPr>
        <p:spPr/>
        <p:txBody>
          <a:bodyPr/>
          <a:lstStyle/>
          <a:p>
            <a:pPr>
              <a:defRPr/>
            </a:pPr>
            <a:fld id="{61368DB2-B128-460A-8FBF-B42B01D080F4}" type="slidenum">
              <a:rPr lang="fr-FR" smtClean="0"/>
              <a:pPr>
                <a:defRPr/>
              </a:pPr>
              <a:t>48</a:t>
            </a:fld>
            <a:endParaRPr lang="fr-F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692696"/>
            <a:ext cx="8229600" cy="692150"/>
          </a:xfrm>
        </p:spPr>
        <p:txBody>
          <a:bodyPr>
            <a:normAutofit fontScale="90000"/>
          </a:bodyPr>
          <a:lstStyle/>
          <a:p>
            <a:pPr algn="ctr">
              <a:defRPr/>
            </a:pPr>
            <a:r>
              <a:rPr lang="fr-FR" dirty="0"/>
              <a:t>La Mise en Forme Conditionnelle</a:t>
            </a:r>
          </a:p>
        </p:txBody>
      </p:sp>
      <p:sp>
        <p:nvSpPr>
          <p:cNvPr id="21507" name="Espace réservé du contenu 2"/>
          <p:cNvSpPr>
            <a:spLocks noGrp="1"/>
          </p:cNvSpPr>
          <p:nvPr>
            <p:ph idx="1"/>
          </p:nvPr>
        </p:nvSpPr>
        <p:spPr>
          <a:xfrm>
            <a:off x="1595438" y="1844824"/>
            <a:ext cx="8964612" cy="5300514"/>
          </a:xfrm>
        </p:spPr>
        <p:txBody>
          <a:bodyPr/>
          <a:lstStyle/>
          <a:p>
            <a:pPr marL="88900" indent="177800">
              <a:buNone/>
            </a:pPr>
            <a:r>
              <a:rPr lang="fr-FR" dirty="0"/>
              <a:t>   Comme son nom l'indique, la mise en forme conditionnelle (abrégée en MFC) est une mise en forme appliquée sous certaines conditions.</a:t>
            </a:r>
          </a:p>
          <a:p>
            <a:pPr marL="88900" indent="177800">
              <a:buNone/>
            </a:pPr>
            <a:endParaRPr lang="fr-FR" dirty="0"/>
          </a:p>
          <a:p>
            <a:pPr marL="88900" indent="177800">
              <a:buNone/>
            </a:pPr>
            <a:r>
              <a:rPr lang="fr-FR" dirty="0"/>
              <a:t>Une fois vous choisissez par exemple l’option « Supérieur à » La mise en forme est alors appliquée à toutes les valeurs supérieures à la valeur prédéfinie.</a:t>
            </a:r>
          </a:p>
          <a:p>
            <a:pPr marL="88900" indent="177800">
              <a:buNone/>
            </a:pPr>
            <a:endParaRPr lang="fr-FR" dirty="0"/>
          </a:p>
          <a:p>
            <a:pPr>
              <a:buNone/>
            </a:pPr>
            <a:endParaRPr lang="fr-FR" dirty="0"/>
          </a:p>
          <a:p>
            <a:pPr>
              <a:buFont typeface="Wingdings 2" pitchFamily="18" charset="2"/>
              <a:buNone/>
            </a:pPr>
            <a:endParaRPr lang="fr-FR" dirty="0"/>
          </a:p>
          <a:p>
            <a:pPr>
              <a:buFont typeface="Wingdings 2" pitchFamily="18" charset="2"/>
              <a:buNone/>
            </a:pPr>
            <a:endParaRPr lang="fr-FR" dirty="0"/>
          </a:p>
        </p:txBody>
      </p:sp>
      <p:sp>
        <p:nvSpPr>
          <p:cNvPr id="6" name="Espace réservé du pied de page 5"/>
          <p:cNvSpPr>
            <a:spLocks noGrp="1"/>
          </p:cNvSpPr>
          <p:nvPr>
            <p:ph type="ftr" sz="quarter" idx="11"/>
          </p:nvPr>
        </p:nvSpPr>
        <p:spPr/>
        <p:txBody>
          <a:bodyPr/>
          <a:lstStyle/>
          <a:p>
            <a:pPr>
              <a:defRPr/>
            </a:pPr>
            <a:r>
              <a:rPr lang="en-US"/>
              <a:t>Formation Ms Excel - Mr EL HASANY</a:t>
            </a:r>
            <a:endParaRPr lang="fr-FR"/>
          </a:p>
        </p:txBody>
      </p:sp>
      <p:sp>
        <p:nvSpPr>
          <p:cNvPr id="5" name="Espace réservé du numéro de diapositive 4"/>
          <p:cNvSpPr>
            <a:spLocks noGrp="1"/>
          </p:cNvSpPr>
          <p:nvPr>
            <p:ph type="sldNum" sz="quarter" idx="12"/>
          </p:nvPr>
        </p:nvSpPr>
        <p:spPr/>
        <p:txBody>
          <a:bodyPr/>
          <a:lstStyle/>
          <a:p>
            <a:pPr>
              <a:defRPr/>
            </a:pPr>
            <a:fld id="{61368DB2-B128-460A-8FBF-B42B01D080F4}" type="slidenum">
              <a:rPr lang="fr-FR" smtClean="0"/>
              <a:pPr>
                <a:defRPr/>
              </a:pPr>
              <a:t>49</a:t>
            </a:fld>
            <a:endParaRPr lang="fr-F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70856" y="404665"/>
            <a:ext cx="8429600" cy="473883"/>
          </a:xfrm>
          <a:solidFill>
            <a:schemeClr val="accent1">
              <a:lumMod val="40000"/>
              <a:lumOff val="60000"/>
            </a:schemeClr>
          </a:solidFill>
        </p:spPr>
        <p:txBody>
          <a:bodyPr>
            <a:normAutofit fontScale="90000"/>
          </a:bodyPr>
          <a:lstStyle/>
          <a:p>
            <a:pPr algn="ctr"/>
            <a:r>
              <a:rPr lang="fr-FR" dirty="0"/>
              <a:t>PROVERBES</a:t>
            </a:r>
          </a:p>
        </p:txBody>
      </p:sp>
      <p:sp>
        <p:nvSpPr>
          <p:cNvPr id="3" name="Espace réservé du contenu 2"/>
          <p:cNvSpPr>
            <a:spLocks noGrp="1"/>
          </p:cNvSpPr>
          <p:nvPr>
            <p:ph idx="1"/>
          </p:nvPr>
        </p:nvSpPr>
        <p:spPr>
          <a:xfrm>
            <a:off x="1770856" y="1477688"/>
            <a:ext cx="8532948" cy="4050450"/>
          </a:xfrm>
          <a:solidFill>
            <a:schemeClr val="accent1">
              <a:lumMod val="20000"/>
              <a:lumOff val="80000"/>
            </a:schemeClr>
          </a:solidFill>
        </p:spPr>
        <p:txBody>
          <a:bodyPr>
            <a:normAutofit/>
          </a:bodyPr>
          <a:lstStyle/>
          <a:p>
            <a:pPr algn="ctr">
              <a:buNone/>
            </a:pPr>
            <a:endParaRPr lang="fr-FR" sz="4050" b="1" dirty="0">
              <a:ln w="50800"/>
            </a:endParaRPr>
          </a:p>
          <a:p>
            <a:pPr algn="ctr">
              <a:buNone/>
            </a:pPr>
            <a:r>
              <a:rPr lang="fr-FR" sz="4050" b="1" dirty="0">
                <a:ln w="50800"/>
              </a:rPr>
              <a:t>« Ce lui qui n’a pas d’objectif ne risque pas de l’atteindre ».</a:t>
            </a:r>
          </a:p>
          <a:p>
            <a:pPr algn="ctr">
              <a:buNone/>
            </a:pPr>
            <a:r>
              <a:rPr lang="fr-FR" sz="675" b="1" dirty="0">
                <a:ln w="50800"/>
              </a:rPr>
              <a:t>_______________________________________________________________________________</a:t>
            </a:r>
          </a:p>
          <a:p>
            <a:pPr algn="ctr">
              <a:buNone/>
            </a:pPr>
            <a:r>
              <a:rPr lang="fr-FR" sz="4050" b="1" dirty="0">
                <a:ln w="50800"/>
              </a:rPr>
              <a:t>« Nul vent n’est favorable pour le marin qui ne sait où il va!! »</a:t>
            </a:r>
          </a:p>
          <a:p>
            <a:pPr algn="ctr">
              <a:buNone/>
            </a:pPr>
            <a:endParaRPr lang="fr-FR" sz="4050" b="1" dirty="0">
              <a:ln w="50800"/>
            </a:endParaRPr>
          </a:p>
        </p:txBody>
      </p:sp>
      <p:sp>
        <p:nvSpPr>
          <p:cNvPr id="4" name="Espace réservé du pied de page 3">
            <a:extLst>
              <a:ext uri="{FF2B5EF4-FFF2-40B4-BE49-F238E27FC236}">
                <a16:creationId xmlns:a16="http://schemas.microsoft.com/office/drawing/2014/main" id="{1DDC680A-5E4B-4A95-8EEC-0D03040484AC}"/>
              </a:ext>
            </a:extLst>
          </p:cNvPr>
          <p:cNvSpPr>
            <a:spLocks noGrp="1"/>
          </p:cNvSpPr>
          <p:nvPr>
            <p:ph type="ftr" sz="quarter" idx="11"/>
          </p:nvPr>
        </p:nvSpPr>
        <p:spPr/>
        <p:txBody>
          <a:bodyPr/>
          <a:lstStyle/>
          <a:p>
            <a:pPr>
              <a:defRPr/>
            </a:pPr>
            <a:r>
              <a:rPr lang="en-US"/>
              <a:t>Formation Ms Excel - Mr EL HASANY</a:t>
            </a:r>
            <a:endParaRPr lang="fr-FR"/>
          </a:p>
        </p:txBody>
      </p:sp>
      <p:sp>
        <p:nvSpPr>
          <p:cNvPr id="5" name="Espace réservé du numéro de diapositive 4">
            <a:extLst>
              <a:ext uri="{FF2B5EF4-FFF2-40B4-BE49-F238E27FC236}">
                <a16:creationId xmlns:a16="http://schemas.microsoft.com/office/drawing/2014/main" id="{C3206014-B3F0-42B4-8E9D-615DCD2610D3}"/>
              </a:ext>
            </a:extLst>
          </p:cNvPr>
          <p:cNvSpPr>
            <a:spLocks noGrp="1"/>
          </p:cNvSpPr>
          <p:nvPr>
            <p:ph type="sldNum" sz="quarter" idx="12"/>
          </p:nvPr>
        </p:nvSpPr>
        <p:spPr/>
        <p:txBody>
          <a:bodyPr/>
          <a:lstStyle/>
          <a:p>
            <a:pPr>
              <a:defRPr/>
            </a:pPr>
            <a:fld id="{C0EF9A9A-27A1-433D-97F6-D0C518D49EEE}" type="slidenum">
              <a:rPr lang="fr-FR" smtClean="0"/>
              <a:pPr>
                <a:defRPr/>
              </a:pPr>
              <a:t>5</a:t>
            </a:fld>
            <a:endParaRPr lang="fr-FR"/>
          </a:p>
        </p:txBody>
      </p:sp>
    </p:spTree>
    <p:extLst>
      <p:ext uri="{BB962C8B-B14F-4D97-AF65-F5344CB8AC3E}">
        <p14:creationId xmlns:p14="http://schemas.microsoft.com/office/powerpoint/2010/main" val="1243470168"/>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31141" y="445286"/>
            <a:ext cx="8929718" cy="667452"/>
          </a:xfrm>
        </p:spPr>
        <p:txBody>
          <a:bodyPr>
            <a:normAutofit fontScale="90000"/>
          </a:bodyPr>
          <a:lstStyle/>
          <a:p>
            <a:pPr algn="ctr"/>
            <a:r>
              <a:rPr lang="fr-FR" dirty="0"/>
              <a:t>Les sous-totaux</a:t>
            </a:r>
          </a:p>
        </p:txBody>
      </p:sp>
      <p:sp>
        <p:nvSpPr>
          <p:cNvPr id="3" name="Espace réservé du contenu 2"/>
          <p:cNvSpPr>
            <a:spLocks noGrp="1"/>
          </p:cNvSpPr>
          <p:nvPr>
            <p:ph idx="1"/>
          </p:nvPr>
        </p:nvSpPr>
        <p:spPr>
          <a:xfrm>
            <a:off x="1775520" y="1628800"/>
            <a:ext cx="8568952" cy="6143668"/>
          </a:xfrm>
        </p:spPr>
        <p:txBody>
          <a:bodyPr>
            <a:normAutofit/>
          </a:bodyPr>
          <a:lstStyle/>
          <a:p>
            <a:pPr marL="88900" indent="354013" algn="just">
              <a:buNone/>
            </a:pPr>
            <a:r>
              <a:rPr lang="fr-FR" dirty="0"/>
              <a:t>Pour appliquer un sous total, sélectionnez les statistiques en cliquant à l'intérieur du tableau, puis, dans l'onglet </a:t>
            </a:r>
            <a:r>
              <a:rPr lang="fr-FR" b="1" dirty="0"/>
              <a:t>Données</a:t>
            </a:r>
            <a:r>
              <a:rPr lang="fr-FR" dirty="0"/>
              <a:t>, cliquez sur </a:t>
            </a:r>
            <a:r>
              <a:rPr lang="fr-FR" b="1" dirty="0"/>
              <a:t>Sous-total</a:t>
            </a:r>
            <a:r>
              <a:rPr lang="fr-FR" dirty="0"/>
              <a:t>, une boite de dialogue s’affiche.</a:t>
            </a:r>
          </a:p>
          <a:p>
            <a:pPr marL="88900" indent="354013" algn="just">
              <a:buNone/>
            </a:pPr>
            <a:r>
              <a:rPr lang="fr-FR" dirty="0"/>
              <a:t>Dans la zone « </a:t>
            </a:r>
            <a:r>
              <a:rPr lang="fr-FR" b="1" dirty="0"/>
              <a:t>À chaque changement de » :</a:t>
            </a:r>
            <a:r>
              <a:rPr lang="fr-FR" dirty="0"/>
              <a:t> choisissez le champ selon lequel les données seront regroupées pour être totalisées.</a:t>
            </a:r>
          </a:p>
          <a:p>
            <a:pPr marL="88900" indent="354013" algn="just">
              <a:buNone/>
            </a:pPr>
            <a:r>
              <a:rPr lang="fr-FR" dirty="0"/>
              <a:t>Dans la zone « </a:t>
            </a:r>
            <a:r>
              <a:rPr lang="fr-FR" b="1" dirty="0"/>
              <a:t>Utiliser la fonction » : </a:t>
            </a:r>
            <a:r>
              <a:rPr lang="fr-FR" dirty="0"/>
              <a:t>sélectionnez la fonction mathématique souhaitée. </a:t>
            </a:r>
          </a:p>
          <a:p>
            <a:pPr marL="88900" indent="354013" algn="just">
              <a:buNone/>
            </a:pPr>
            <a:r>
              <a:rPr lang="fr-FR" dirty="0"/>
              <a:t>Dans la zone « </a:t>
            </a:r>
            <a:r>
              <a:rPr lang="fr-FR" b="1" dirty="0"/>
              <a:t>Ajouter un sous-total à » : </a:t>
            </a:r>
            <a:r>
              <a:rPr lang="fr-FR" dirty="0"/>
              <a:t>choisissez le champ auquel sera appliquée la fonction mathématique sélectionnée précédemment. </a:t>
            </a:r>
          </a:p>
          <a:p>
            <a:pPr marL="88900" indent="354013" algn="just">
              <a:buNone/>
            </a:pPr>
            <a:r>
              <a:rPr lang="fr-FR" b="1" dirty="0"/>
              <a:t>Note</a:t>
            </a:r>
            <a:r>
              <a:rPr lang="fr-FR" dirty="0"/>
              <a:t> : le bouton </a:t>
            </a:r>
            <a:r>
              <a:rPr lang="fr-FR" b="1" dirty="0"/>
              <a:t>Supprimer tout</a:t>
            </a:r>
            <a:r>
              <a:rPr lang="fr-FR" dirty="0"/>
              <a:t> permet d'effacer les sous-totaux présents dans une feuille.</a:t>
            </a:r>
          </a:p>
          <a:p>
            <a:pPr marL="88900" indent="354013" algn="just">
              <a:spcBef>
                <a:spcPts val="0"/>
              </a:spcBef>
              <a:buNone/>
            </a:pPr>
            <a:endParaRPr lang="fr-FR" dirty="0"/>
          </a:p>
        </p:txBody>
      </p:sp>
      <p:sp>
        <p:nvSpPr>
          <p:cNvPr id="6" name="Espace réservé du pied de page 5"/>
          <p:cNvSpPr>
            <a:spLocks noGrp="1"/>
          </p:cNvSpPr>
          <p:nvPr>
            <p:ph type="ftr" sz="quarter" idx="11"/>
          </p:nvPr>
        </p:nvSpPr>
        <p:spPr/>
        <p:txBody>
          <a:bodyPr/>
          <a:lstStyle/>
          <a:p>
            <a:pPr>
              <a:defRPr/>
            </a:pPr>
            <a:r>
              <a:rPr lang="en-US"/>
              <a:t>Formation Ms Excel - Mr EL HASANY</a:t>
            </a:r>
            <a:endParaRPr lang="fr-FR"/>
          </a:p>
        </p:txBody>
      </p:sp>
      <p:sp>
        <p:nvSpPr>
          <p:cNvPr id="5" name="Espace réservé du numéro de diapositive 4"/>
          <p:cNvSpPr>
            <a:spLocks noGrp="1"/>
          </p:cNvSpPr>
          <p:nvPr>
            <p:ph type="sldNum" sz="quarter" idx="12"/>
          </p:nvPr>
        </p:nvSpPr>
        <p:spPr/>
        <p:txBody>
          <a:bodyPr/>
          <a:lstStyle/>
          <a:p>
            <a:pPr>
              <a:defRPr/>
            </a:pPr>
            <a:fld id="{C0EF9A9A-27A1-433D-97F6-D0C518D49EEE}" type="slidenum">
              <a:rPr lang="fr-FR" smtClean="0"/>
              <a:pPr>
                <a:defRPr/>
              </a:pPr>
              <a:t>50</a:t>
            </a:fld>
            <a:endParaRPr lang="fr-F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2309786" y="0"/>
            <a:ext cx="6643734" cy="6858000"/>
          </a:xfrm>
          <a:prstGeom prst="rect">
            <a:avLst/>
          </a:prstGeom>
          <a:noFill/>
          <a:ln w="9525">
            <a:noFill/>
            <a:miter lim="800000"/>
            <a:headEnd/>
            <a:tailEnd/>
          </a:ln>
          <a:effectLst/>
        </p:spPr>
      </p:pic>
      <p:sp>
        <p:nvSpPr>
          <p:cNvPr id="5" name="Espace réservé du pied de page 4"/>
          <p:cNvSpPr>
            <a:spLocks noGrp="1"/>
          </p:cNvSpPr>
          <p:nvPr>
            <p:ph type="ftr" sz="quarter" idx="11"/>
          </p:nvPr>
        </p:nvSpPr>
        <p:spPr/>
        <p:txBody>
          <a:bodyPr/>
          <a:lstStyle/>
          <a:p>
            <a:pPr>
              <a:defRPr/>
            </a:pPr>
            <a:r>
              <a:rPr lang="en-US"/>
              <a:t>Formation Ms Excel - Mr EL HASANY</a:t>
            </a:r>
            <a:endParaRPr lang="fr-FR"/>
          </a:p>
        </p:txBody>
      </p:sp>
      <p:sp>
        <p:nvSpPr>
          <p:cNvPr id="4" name="Espace réservé du numéro de diapositive 3"/>
          <p:cNvSpPr>
            <a:spLocks noGrp="1"/>
          </p:cNvSpPr>
          <p:nvPr>
            <p:ph type="sldNum" sz="quarter" idx="12"/>
          </p:nvPr>
        </p:nvSpPr>
        <p:spPr/>
        <p:txBody>
          <a:bodyPr/>
          <a:lstStyle/>
          <a:p>
            <a:pPr>
              <a:defRPr/>
            </a:pPr>
            <a:fld id="{C0EF9A9A-27A1-433D-97F6-D0C518D49EEE}" type="slidenum">
              <a:rPr lang="fr-FR" smtClean="0"/>
              <a:pPr>
                <a:defRPr/>
              </a:pPr>
              <a:t>51</a:t>
            </a:fld>
            <a:endParaRPr lang="fr-F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31141" y="434135"/>
            <a:ext cx="8929718" cy="785818"/>
          </a:xfrm>
        </p:spPr>
        <p:txBody>
          <a:bodyPr>
            <a:normAutofit/>
          </a:bodyPr>
          <a:lstStyle/>
          <a:p>
            <a:pPr algn="ctr"/>
            <a:r>
              <a:rPr lang="fr-FR" b="1" dirty="0"/>
              <a:t>Visualiser des sous-totaux</a:t>
            </a:r>
            <a:endParaRPr lang="fr-FR" dirty="0"/>
          </a:p>
        </p:txBody>
      </p:sp>
      <p:sp>
        <p:nvSpPr>
          <p:cNvPr id="3" name="Espace réservé du contenu 2"/>
          <p:cNvSpPr>
            <a:spLocks noGrp="1"/>
          </p:cNvSpPr>
          <p:nvPr>
            <p:ph idx="1"/>
          </p:nvPr>
        </p:nvSpPr>
        <p:spPr>
          <a:xfrm>
            <a:off x="1738282" y="1785926"/>
            <a:ext cx="8534182" cy="6143668"/>
          </a:xfrm>
        </p:spPr>
        <p:txBody>
          <a:bodyPr>
            <a:normAutofit/>
          </a:bodyPr>
          <a:lstStyle/>
          <a:p>
            <a:pPr marL="88900" indent="176213">
              <a:buNone/>
            </a:pPr>
            <a:r>
              <a:rPr lang="fr-FR" dirty="0"/>
              <a:t>Les boutons </a:t>
            </a:r>
            <a:r>
              <a:rPr lang="fr-FR" b="1" dirty="0"/>
              <a:t>1</a:t>
            </a:r>
            <a:r>
              <a:rPr lang="fr-FR" dirty="0"/>
              <a:t>, </a:t>
            </a:r>
            <a:r>
              <a:rPr lang="fr-FR" b="1" dirty="0"/>
              <a:t>2 </a:t>
            </a:r>
            <a:r>
              <a:rPr lang="fr-FR" dirty="0"/>
              <a:t>et </a:t>
            </a:r>
            <a:r>
              <a:rPr lang="fr-FR" b="1" dirty="0"/>
              <a:t>3</a:t>
            </a:r>
            <a:r>
              <a:rPr lang="fr-FR" dirty="0"/>
              <a:t> situés en haut à gauche de la feuille permettent de visualiser plus ou moins de détails sur les statistiques présentées.</a:t>
            </a:r>
          </a:p>
          <a:p>
            <a:pPr marL="88900" indent="176213">
              <a:buNone/>
            </a:pPr>
            <a:r>
              <a:rPr lang="fr-FR" dirty="0"/>
              <a:t>Les boutons </a:t>
            </a:r>
            <a:r>
              <a:rPr lang="fr-FR" b="1" dirty="0"/>
              <a:t>+</a:t>
            </a:r>
            <a:r>
              <a:rPr lang="fr-FR" dirty="0"/>
              <a:t> et</a:t>
            </a:r>
            <a:r>
              <a:rPr lang="fr-FR" b="1" dirty="0"/>
              <a:t> </a:t>
            </a:r>
            <a:r>
              <a:rPr lang="fr-FR" dirty="0"/>
              <a:t>- de la colonne de gauche permettent de développer un niveau de sous-total pour l'afficher en détail, ou, au contraire, de ne montrer que son total général.</a:t>
            </a:r>
          </a:p>
        </p:txBody>
      </p:sp>
      <p:sp>
        <p:nvSpPr>
          <p:cNvPr id="6" name="Espace réservé du pied de page 5"/>
          <p:cNvSpPr>
            <a:spLocks noGrp="1"/>
          </p:cNvSpPr>
          <p:nvPr>
            <p:ph type="ftr" sz="quarter" idx="11"/>
          </p:nvPr>
        </p:nvSpPr>
        <p:spPr/>
        <p:txBody>
          <a:bodyPr/>
          <a:lstStyle/>
          <a:p>
            <a:pPr>
              <a:defRPr/>
            </a:pPr>
            <a:r>
              <a:rPr lang="en-US"/>
              <a:t>Formation Ms Excel - Mr EL HASANY</a:t>
            </a:r>
            <a:endParaRPr lang="fr-FR"/>
          </a:p>
        </p:txBody>
      </p:sp>
      <p:sp>
        <p:nvSpPr>
          <p:cNvPr id="5" name="Espace réservé du numéro de diapositive 4"/>
          <p:cNvSpPr>
            <a:spLocks noGrp="1"/>
          </p:cNvSpPr>
          <p:nvPr>
            <p:ph type="sldNum" sz="quarter" idx="12"/>
          </p:nvPr>
        </p:nvSpPr>
        <p:spPr/>
        <p:txBody>
          <a:bodyPr/>
          <a:lstStyle/>
          <a:p>
            <a:pPr>
              <a:defRPr/>
            </a:pPr>
            <a:fld id="{C0EF9A9A-27A1-433D-97F6-D0C518D49EEE}" type="slidenum">
              <a:rPr lang="fr-FR" smtClean="0"/>
              <a:pPr>
                <a:defRPr/>
              </a:pPr>
              <a:t>52</a:t>
            </a:fld>
            <a:endParaRPr lang="fr-F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91544" y="116632"/>
            <a:ext cx="8229600" cy="738336"/>
          </a:xfrm>
        </p:spPr>
        <p:txBody>
          <a:bodyPr>
            <a:normAutofit/>
          </a:bodyPr>
          <a:lstStyle/>
          <a:p>
            <a:pPr algn="ctr"/>
            <a:r>
              <a:rPr lang="fr-FR" b="1" dirty="0"/>
              <a:t>Les messages d'erreurs</a:t>
            </a:r>
            <a:endParaRPr lang="fr-FR" dirty="0"/>
          </a:p>
        </p:txBody>
      </p:sp>
      <p:sp>
        <p:nvSpPr>
          <p:cNvPr id="3" name="Espace réservé du contenu 2"/>
          <p:cNvSpPr>
            <a:spLocks noGrp="1"/>
          </p:cNvSpPr>
          <p:nvPr>
            <p:ph idx="1"/>
          </p:nvPr>
        </p:nvSpPr>
        <p:spPr>
          <a:xfrm>
            <a:off x="1752600" y="1916832"/>
            <a:ext cx="8686800" cy="5688632"/>
          </a:xfrm>
        </p:spPr>
        <p:txBody>
          <a:bodyPr>
            <a:normAutofit/>
          </a:bodyPr>
          <a:lstStyle/>
          <a:p>
            <a:pPr algn="ctr">
              <a:buNone/>
            </a:pPr>
            <a:r>
              <a:rPr lang="fr-FR" b="1" dirty="0"/>
              <a:t>Généralités</a:t>
            </a:r>
            <a:endParaRPr lang="fr-FR" dirty="0"/>
          </a:p>
          <a:p>
            <a:pPr marL="85725" indent="171450">
              <a:buNone/>
            </a:pPr>
            <a:r>
              <a:rPr lang="fr-FR" dirty="0"/>
              <a:t>Les erreurs dans les formules Excel se manifestent par l'apparition d'un </a:t>
            </a:r>
            <a:r>
              <a:rPr lang="fr-FR" b="1" dirty="0"/>
              <a:t>petit triangle vert</a:t>
            </a:r>
            <a:r>
              <a:rPr lang="fr-FR" dirty="0"/>
              <a:t> dans l'angle supérieur gauche de la cellule, ainsi que par un </a:t>
            </a:r>
            <a:r>
              <a:rPr lang="fr-FR" b="1" dirty="0"/>
              <a:t>nom d'erreur précédé du symbole dièse</a:t>
            </a:r>
            <a:r>
              <a:rPr lang="fr-FR" dirty="0"/>
              <a:t> (#).</a:t>
            </a:r>
          </a:p>
          <a:p>
            <a:pPr>
              <a:buNone/>
            </a:pPr>
            <a:r>
              <a:rPr lang="fr-FR" dirty="0"/>
              <a:t>        Si on sélectionne une cellule contenant une erreur, un point d'exclamation situé dans une case jaune apparaît à gauche de la cellule concernée.</a:t>
            </a:r>
          </a:p>
          <a:p>
            <a:pPr>
              <a:buNone/>
            </a:pPr>
            <a:r>
              <a:rPr lang="fr-FR" dirty="0"/>
              <a:t>        En cliquant sur ce symbole, on obtient une liste déroulante indiquant le type d'erreur ainsi qu'une aide destinée à sa résolution.</a:t>
            </a:r>
          </a:p>
          <a:p>
            <a:pPr>
              <a:buNone/>
            </a:pPr>
            <a:r>
              <a:rPr lang="fr-FR" dirty="0"/>
              <a:t>      On peut, dans certains cas, décider d'ignorer l'erreur.</a:t>
            </a:r>
          </a:p>
        </p:txBody>
      </p:sp>
      <p:sp>
        <p:nvSpPr>
          <p:cNvPr id="6" name="Espace réservé du pied de page 5"/>
          <p:cNvSpPr>
            <a:spLocks noGrp="1"/>
          </p:cNvSpPr>
          <p:nvPr>
            <p:ph type="ftr" sz="quarter" idx="11"/>
          </p:nvPr>
        </p:nvSpPr>
        <p:spPr/>
        <p:txBody>
          <a:bodyPr/>
          <a:lstStyle/>
          <a:p>
            <a:pPr>
              <a:defRPr/>
            </a:pPr>
            <a:r>
              <a:rPr lang="en-US"/>
              <a:t>Formation Ms Excel - Mr EL HASANY</a:t>
            </a:r>
            <a:endParaRPr lang="fr-FR"/>
          </a:p>
        </p:txBody>
      </p:sp>
      <p:sp>
        <p:nvSpPr>
          <p:cNvPr id="5" name="Espace réservé du numéro de diapositive 4"/>
          <p:cNvSpPr>
            <a:spLocks noGrp="1"/>
          </p:cNvSpPr>
          <p:nvPr>
            <p:ph type="sldNum" sz="quarter" idx="12"/>
          </p:nvPr>
        </p:nvSpPr>
        <p:spPr/>
        <p:txBody>
          <a:bodyPr/>
          <a:lstStyle/>
          <a:p>
            <a:pPr>
              <a:defRPr/>
            </a:pPr>
            <a:fld id="{C0EF9A9A-27A1-433D-97F6-D0C518D49EEE}" type="slidenum">
              <a:rPr lang="fr-FR" smtClean="0"/>
              <a:pPr>
                <a:defRPr/>
              </a:pPr>
              <a:t>53</a:t>
            </a:fld>
            <a:endParaRPr lang="fr-F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69046"/>
            <a:ext cx="8229600" cy="795114"/>
          </a:xfrm>
        </p:spPr>
        <p:txBody>
          <a:bodyPr>
            <a:normAutofit/>
          </a:bodyPr>
          <a:lstStyle/>
          <a:p>
            <a:r>
              <a:rPr lang="fr-FR" b="1" dirty="0"/>
              <a:t>Exemple de message d'erreur</a:t>
            </a:r>
            <a:endParaRPr lang="fr-F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666976" y="1643050"/>
            <a:ext cx="7215238" cy="4643470"/>
          </a:xfrm>
          <a:prstGeom prst="rect">
            <a:avLst/>
          </a:prstGeom>
          <a:noFill/>
          <a:ln w="9525">
            <a:noFill/>
            <a:miter lim="800000"/>
            <a:headEnd/>
            <a:tailEnd/>
          </a:ln>
          <a:effectLst/>
        </p:spPr>
      </p:pic>
      <p:sp>
        <p:nvSpPr>
          <p:cNvPr id="6" name="Espace réservé du pied de page 5"/>
          <p:cNvSpPr>
            <a:spLocks noGrp="1"/>
          </p:cNvSpPr>
          <p:nvPr>
            <p:ph type="ftr" sz="quarter" idx="11"/>
          </p:nvPr>
        </p:nvSpPr>
        <p:spPr/>
        <p:txBody>
          <a:bodyPr/>
          <a:lstStyle/>
          <a:p>
            <a:pPr>
              <a:defRPr/>
            </a:pPr>
            <a:r>
              <a:rPr lang="en-US"/>
              <a:t>Formation Ms Excel - Mr EL HASANY</a:t>
            </a:r>
            <a:endParaRPr lang="fr-FR"/>
          </a:p>
        </p:txBody>
      </p:sp>
      <p:sp>
        <p:nvSpPr>
          <p:cNvPr id="5" name="Espace réservé du numéro de diapositive 4"/>
          <p:cNvSpPr>
            <a:spLocks noGrp="1"/>
          </p:cNvSpPr>
          <p:nvPr>
            <p:ph type="sldNum" sz="quarter" idx="12"/>
          </p:nvPr>
        </p:nvSpPr>
        <p:spPr/>
        <p:txBody>
          <a:bodyPr/>
          <a:lstStyle/>
          <a:p>
            <a:pPr>
              <a:defRPr/>
            </a:pPr>
            <a:fld id="{C0EF9A9A-27A1-433D-97F6-D0C518D49EEE}" type="slidenum">
              <a:rPr lang="fr-FR" smtClean="0"/>
              <a:pPr>
                <a:defRPr/>
              </a:pPr>
              <a:t>54</a:t>
            </a:fld>
            <a:endParaRPr lang="fr-F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p:cNvSpPr>
            <a:spLocks noGrp="1"/>
          </p:cNvSpPr>
          <p:nvPr>
            <p:ph idx="1"/>
          </p:nvPr>
        </p:nvSpPr>
        <p:spPr>
          <a:xfrm>
            <a:off x="1595438" y="836613"/>
            <a:ext cx="8964612" cy="5905500"/>
          </a:xfrm>
        </p:spPr>
        <p:txBody>
          <a:bodyPr/>
          <a:lstStyle/>
          <a:p>
            <a:pPr marL="0" indent="446088" algn="just">
              <a:buNone/>
            </a:pPr>
            <a:r>
              <a:rPr lang="fr-FR">
                <a:latin typeface="Times New Roman" pitchFamily="18" charset="0"/>
                <a:cs typeface="Times New Roman" pitchFamily="18" charset="0"/>
              </a:rPr>
              <a:t>  </a:t>
            </a:r>
          </a:p>
        </p:txBody>
      </p:sp>
      <p:sp>
        <p:nvSpPr>
          <p:cNvPr id="10" name="Espace réservé du pied de page 9"/>
          <p:cNvSpPr>
            <a:spLocks noGrp="1"/>
          </p:cNvSpPr>
          <p:nvPr>
            <p:ph type="ftr" sz="quarter" idx="11"/>
          </p:nvPr>
        </p:nvSpPr>
        <p:spPr/>
        <p:txBody>
          <a:bodyPr/>
          <a:lstStyle/>
          <a:p>
            <a:pPr>
              <a:defRPr/>
            </a:pPr>
            <a:r>
              <a:rPr lang="en-US"/>
              <a:t>Formation Ms Excel - Mr EL HASANY</a:t>
            </a:r>
            <a:endParaRPr lang="fr-FR"/>
          </a:p>
        </p:txBody>
      </p:sp>
      <p:sp>
        <p:nvSpPr>
          <p:cNvPr id="9" name="Espace réservé du numéro de diapositive 8"/>
          <p:cNvSpPr>
            <a:spLocks noGrp="1"/>
          </p:cNvSpPr>
          <p:nvPr>
            <p:ph type="sldNum" sz="quarter" idx="12"/>
          </p:nvPr>
        </p:nvSpPr>
        <p:spPr/>
        <p:txBody>
          <a:bodyPr/>
          <a:lstStyle/>
          <a:p>
            <a:pPr>
              <a:defRPr/>
            </a:pPr>
            <a:fld id="{59FA44E3-92F5-462A-88D3-50E5B2D53693}" type="slidenum">
              <a:rPr lang="fr-FR" smtClean="0"/>
              <a:pPr>
                <a:defRPr/>
              </a:pPr>
              <a:t>55</a:t>
            </a:fld>
            <a:endParaRPr lang="fr-FR"/>
          </a:p>
        </p:txBody>
      </p:sp>
      <p:sp>
        <p:nvSpPr>
          <p:cNvPr id="4" name="Rectangle 3"/>
          <p:cNvSpPr/>
          <p:nvPr/>
        </p:nvSpPr>
        <p:spPr>
          <a:xfrm>
            <a:off x="2927649" y="72678"/>
            <a:ext cx="6264225" cy="90805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fr-FR" sz="3200" b="1" dirty="0"/>
              <a:t>Création des graphiques</a:t>
            </a:r>
          </a:p>
          <a:p>
            <a:pPr algn="ctr">
              <a:defRPr/>
            </a:pPr>
            <a:r>
              <a:rPr lang="fr-FR" sz="3200" b="1" dirty="0"/>
              <a:t>«Exemple à reprendre»</a:t>
            </a:r>
            <a:endParaRPr lang="fr-FR" sz="3200" b="1" dirty="0">
              <a:latin typeface="Times New Roman" pitchFamily="18" charset="0"/>
              <a:cs typeface="Times New Roman" pitchFamily="18" charset="0"/>
            </a:endParaRPr>
          </a:p>
        </p:txBody>
      </p:sp>
      <p:graphicFrame>
        <p:nvGraphicFramePr>
          <p:cNvPr id="6" name="Tableau 5"/>
          <p:cNvGraphicFramePr>
            <a:graphicFrameLocks noGrp="1"/>
          </p:cNvGraphicFramePr>
          <p:nvPr/>
        </p:nvGraphicFramePr>
        <p:xfrm>
          <a:off x="1703388" y="1268759"/>
          <a:ext cx="8568954" cy="2232795"/>
        </p:xfrm>
        <a:graphic>
          <a:graphicData uri="http://schemas.openxmlformats.org/drawingml/2006/table">
            <a:tbl>
              <a:tblPr>
                <a:tableStyleId>{5940675A-B579-460E-94D1-54222C63F5DA}</a:tableStyleId>
              </a:tblPr>
              <a:tblGrid>
                <a:gridCol w="1428159">
                  <a:extLst>
                    <a:ext uri="{9D8B030D-6E8A-4147-A177-3AD203B41FA5}">
                      <a16:colId xmlns:a16="http://schemas.microsoft.com/office/drawing/2014/main" val="20000"/>
                    </a:ext>
                  </a:extLst>
                </a:gridCol>
                <a:gridCol w="1428159">
                  <a:extLst>
                    <a:ext uri="{9D8B030D-6E8A-4147-A177-3AD203B41FA5}">
                      <a16:colId xmlns:a16="http://schemas.microsoft.com/office/drawing/2014/main" val="20001"/>
                    </a:ext>
                  </a:extLst>
                </a:gridCol>
                <a:gridCol w="1428159">
                  <a:extLst>
                    <a:ext uri="{9D8B030D-6E8A-4147-A177-3AD203B41FA5}">
                      <a16:colId xmlns:a16="http://schemas.microsoft.com/office/drawing/2014/main" val="20002"/>
                    </a:ext>
                  </a:extLst>
                </a:gridCol>
                <a:gridCol w="1428159">
                  <a:extLst>
                    <a:ext uri="{9D8B030D-6E8A-4147-A177-3AD203B41FA5}">
                      <a16:colId xmlns:a16="http://schemas.microsoft.com/office/drawing/2014/main" val="20003"/>
                    </a:ext>
                  </a:extLst>
                </a:gridCol>
                <a:gridCol w="1428159">
                  <a:extLst>
                    <a:ext uri="{9D8B030D-6E8A-4147-A177-3AD203B41FA5}">
                      <a16:colId xmlns:a16="http://schemas.microsoft.com/office/drawing/2014/main" val="20004"/>
                    </a:ext>
                  </a:extLst>
                </a:gridCol>
                <a:gridCol w="1428159">
                  <a:extLst>
                    <a:ext uri="{9D8B030D-6E8A-4147-A177-3AD203B41FA5}">
                      <a16:colId xmlns:a16="http://schemas.microsoft.com/office/drawing/2014/main" val="20005"/>
                    </a:ext>
                  </a:extLst>
                </a:gridCol>
              </a:tblGrid>
              <a:tr h="446559">
                <a:tc>
                  <a:txBody>
                    <a:bodyPr/>
                    <a:lstStyle/>
                    <a:p>
                      <a:pPr marL="180975" indent="0" algn="ctr" fontAlgn="b"/>
                      <a:endParaRPr lang="fr-FR" sz="1800" b="1" i="0" u="none" strike="noStrike" dirty="0">
                        <a:solidFill>
                          <a:srgbClr val="FFFF00"/>
                        </a:solidFill>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endParaRPr>
                    </a:p>
                  </a:txBody>
                  <a:tcPr marL="9525" marR="9525" marT="9525" marB="0" anchor="b">
                    <a:solidFill>
                      <a:schemeClr val="accent1">
                        <a:lumMod val="60000"/>
                        <a:lumOff val="40000"/>
                      </a:schemeClr>
                    </a:solidFill>
                  </a:tcPr>
                </a:tc>
                <a:tc>
                  <a:txBody>
                    <a:bodyPr/>
                    <a:lstStyle/>
                    <a:p>
                      <a:pPr algn="ctr" fontAlgn="b"/>
                      <a:r>
                        <a:rPr lang="fr-FR" sz="1800" b="1" u="none" strike="noStrike" dirty="0">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rPr>
                        <a:t>Février </a:t>
                      </a:r>
                      <a:endParaRPr lang="fr-FR" sz="1800" b="1" i="0" u="none" strike="noStrike" dirty="0">
                        <a:solidFill>
                          <a:srgbClr val="FFFF00"/>
                        </a:solidFill>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endParaRPr>
                    </a:p>
                  </a:txBody>
                  <a:tcPr marL="9525" marR="9525" marT="9525" marB="0" anchor="b">
                    <a:solidFill>
                      <a:schemeClr val="accent1">
                        <a:lumMod val="60000"/>
                        <a:lumOff val="40000"/>
                      </a:schemeClr>
                    </a:solidFill>
                  </a:tcPr>
                </a:tc>
                <a:tc>
                  <a:txBody>
                    <a:bodyPr/>
                    <a:lstStyle/>
                    <a:p>
                      <a:pPr algn="ctr" fontAlgn="b"/>
                      <a:r>
                        <a:rPr lang="fr-FR" sz="1800" b="1" u="none" strike="noStrike">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rPr>
                        <a:t>Mars</a:t>
                      </a:r>
                      <a:endParaRPr lang="fr-FR" sz="1800" b="1" i="0" u="none" strike="noStrike">
                        <a:solidFill>
                          <a:srgbClr val="FFFF00"/>
                        </a:solidFill>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endParaRPr>
                    </a:p>
                  </a:txBody>
                  <a:tcPr marL="9525" marR="9525" marT="9525" marB="0" anchor="b">
                    <a:solidFill>
                      <a:schemeClr val="accent1">
                        <a:lumMod val="60000"/>
                        <a:lumOff val="40000"/>
                      </a:schemeClr>
                    </a:solidFill>
                  </a:tcPr>
                </a:tc>
                <a:tc>
                  <a:txBody>
                    <a:bodyPr/>
                    <a:lstStyle/>
                    <a:p>
                      <a:pPr algn="ctr" fontAlgn="b"/>
                      <a:r>
                        <a:rPr lang="fr-FR" sz="1800" b="1" u="none" strike="noStrike">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rPr>
                        <a:t>Avril</a:t>
                      </a:r>
                      <a:endParaRPr lang="fr-FR" sz="1800" b="1" i="0" u="none" strike="noStrike">
                        <a:solidFill>
                          <a:srgbClr val="FFFF00"/>
                        </a:solidFill>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endParaRPr>
                    </a:p>
                  </a:txBody>
                  <a:tcPr marL="9525" marR="9525" marT="9525" marB="0" anchor="b">
                    <a:solidFill>
                      <a:schemeClr val="accent1">
                        <a:lumMod val="60000"/>
                        <a:lumOff val="40000"/>
                      </a:schemeClr>
                    </a:solidFill>
                  </a:tcPr>
                </a:tc>
                <a:tc>
                  <a:txBody>
                    <a:bodyPr/>
                    <a:lstStyle/>
                    <a:p>
                      <a:pPr algn="ctr" fontAlgn="b"/>
                      <a:r>
                        <a:rPr lang="fr-FR" sz="1800" b="1" u="none" strike="noStrike">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rPr>
                        <a:t>Mai</a:t>
                      </a:r>
                      <a:endParaRPr lang="fr-FR" sz="1800" b="1" i="0" u="none" strike="noStrike">
                        <a:solidFill>
                          <a:srgbClr val="FFFF00"/>
                        </a:solidFill>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endParaRPr>
                    </a:p>
                  </a:txBody>
                  <a:tcPr marL="9525" marR="9525" marT="9525" marB="0" anchor="b">
                    <a:solidFill>
                      <a:schemeClr val="accent1">
                        <a:lumMod val="60000"/>
                        <a:lumOff val="40000"/>
                      </a:schemeClr>
                    </a:solidFill>
                  </a:tcPr>
                </a:tc>
                <a:tc>
                  <a:txBody>
                    <a:bodyPr/>
                    <a:lstStyle/>
                    <a:p>
                      <a:pPr algn="ctr" fontAlgn="b"/>
                      <a:r>
                        <a:rPr lang="fr-FR" sz="1800" b="1" u="none" strike="noStrike">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rPr>
                        <a:t>Juin</a:t>
                      </a:r>
                      <a:endParaRPr lang="fr-FR" sz="1800" b="1" i="0" u="none" strike="noStrike">
                        <a:solidFill>
                          <a:srgbClr val="FFFF00"/>
                        </a:solidFill>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endParaRPr>
                    </a:p>
                  </a:txBody>
                  <a:tcPr marL="9525" marR="9525" marT="9525" marB="0" anchor="b">
                    <a:solidFill>
                      <a:schemeClr val="accent1">
                        <a:lumMod val="60000"/>
                        <a:lumOff val="40000"/>
                      </a:schemeClr>
                    </a:solidFill>
                  </a:tcPr>
                </a:tc>
                <a:extLst>
                  <a:ext uri="{0D108BD9-81ED-4DB2-BD59-A6C34878D82A}">
                    <a16:rowId xmlns:a16="http://schemas.microsoft.com/office/drawing/2014/main" val="10000"/>
                  </a:ext>
                </a:extLst>
              </a:tr>
              <a:tr h="446559">
                <a:tc>
                  <a:txBody>
                    <a:bodyPr/>
                    <a:lstStyle/>
                    <a:p>
                      <a:pPr marL="0" indent="180975" algn="ctr" fontAlgn="b"/>
                      <a:r>
                        <a:rPr lang="fr-FR" sz="1800" b="1" u="none" strike="noStrike" dirty="0">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rPr>
                        <a:t>Par avion</a:t>
                      </a:r>
                      <a:endParaRPr lang="fr-FR" sz="1800" b="1" i="0" u="none" strike="noStrike" dirty="0">
                        <a:solidFill>
                          <a:srgbClr val="FFFF00"/>
                        </a:solidFill>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endParaRPr>
                    </a:p>
                  </a:txBody>
                  <a:tcPr marL="9525" marR="9525" marT="9525" marB="0" anchor="b">
                    <a:solidFill>
                      <a:schemeClr val="accent1">
                        <a:lumMod val="60000"/>
                        <a:lumOff val="40000"/>
                      </a:schemeClr>
                    </a:solidFill>
                  </a:tcPr>
                </a:tc>
                <a:tc>
                  <a:txBody>
                    <a:bodyPr/>
                    <a:lstStyle/>
                    <a:p>
                      <a:pPr algn="ctr" fontAlgn="b"/>
                      <a:r>
                        <a:rPr lang="fr-FR" sz="1800" b="1" u="none" strike="noStrike" dirty="0">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rPr>
                        <a:t>1500</a:t>
                      </a:r>
                      <a:endParaRPr lang="fr-FR" sz="1800" b="1" i="0" u="none" strike="noStrike" dirty="0">
                        <a:solidFill>
                          <a:srgbClr val="FFFF00"/>
                        </a:solidFill>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endParaRPr>
                    </a:p>
                  </a:txBody>
                  <a:tcPr marL="9525" marR="9525" marT="9525" marB="0" anchor="b">
                    <a:solidFill>
                      <a:schemeClr val="accent1">
                        <a:lumMod val="60000"/>
                        <a:lumOff val="40000"/>
                      </a:schemeClr>
                    </a:solidFill>
                  </a:tcPr>
                </a:tc>
                <a:tc>
                  <a:txBody>
                    <a:bodyPr/>
                    <a:lstStyle/>
                    <a:p>
                      <a:pPr algn="ctr" fontAlgn="b"/>
                      <a:r>
                        <a:rPr lang="fr-FR" sz="1800" b="1" u="none" strike="noStrike" dirty="0">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rPr>
                        <a:t>3200</a:t>
                      </a:r>
                      <a:endParaRPr lang="fr-FR" sz="1800" b="1" i="0" u="none" strike="noStrike" dirty="0">
                        <a:solidFill>
                          <a:srgbClr val="FFFF00"/>
                        </a:solidFill>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endParaRPr>
                    </a:p>
                  </a:txBody>
                  <a:tcPr marL="9525" marR="9525" marT="9525" marB="0" anchor="b">
                    <a:solidFill>
                      <a:schemeClr val="accent1">
                        <a:lumMod val="60000"/>
                        <a:lumOff val="40000"/>
                      </a:schemeClr>
                    </a:solidFill>
                  </a:tcPr>
                </a:tc>
                <a:tc>
                  <a:txBody>
                    <a:bodyPr/>
                    <a:lstStyle/>
                    <a:p>
                      <a:pPr algn="ctr" fontAlgn="b"/>
                      <a:r>
                        <a:rPr lang="fr-FR" sz="1800" b="1" u="none" strike="noStrike" dirty="0">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rPr>
                        <a:t>2000</a:t>
                      </a:r>
                      <a:endParaRPr lang="fr-FR" sz="1800" b="1" i="0" u="none" strike="noStrike" dirty="0">
                        <a:solidFill>
                          <a:srgbClr val="FFFF00"/>
                        </a:solidFill>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endParaRPr>
                    </a:p>
                  </a:txBody>
                  <a:tcPr marL="9525" marR="9525" marT="9525" marB="0" anchor="b">
                    <a:solidFill>
                      <a:schemeClr val="accent1">
                        <a:lumMod val="60000"/>
                        <a:lumOff val="40000"/>
                      </a:schemeClr>
                    </a:solidFill>
                  </a:tcPr>
                </a:tc>
                <a:tc>
                  <a:txBody>
                    <a:bodyPr/>
                    <a:lstStyle/>
                    <a:p>
                      <a:pPr algn="ctr" fontAlgn="b"/>
                      <a:r>
                        <a:rPr lang="fr-FR" sz="1800" b="1" u="none" strike="noStrike" dirty="0">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rPr>
                        <a:t>3000</a:t>
                      </a:r>
                      <a:endParaRPr lang="fr-FR" sz="1800" b="1" i="0" u="none" strike="noStrike" dirty="0">
                        <a:solidFill>
                          <a:srgbClr val="FFFF00"/>
                        </a:solidFill>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endParaRPr>
                    </a:p>
                  </a:txBody>
                  <a:tcPr marL="9525" marR="9525" marT="9525" marB="0" anchor="b">
                    <a:solidFill>
                      <a:schemeClr val="accent1">
                        <a:lumMod val="60000"/>
                        <a:lumOff val="40000"/>
                      </a:schemeClr>
                    </a:solidFill>
                  </a:tcPr>
                </a:tc>
                <a:tc>
                  <a:txBody>
                    <a:bodyPr/>
                    <a:lstStyle/>
                    <a:p>
                      <a:pPr algn="ctr" fontAlgn="b"/>
                      <a:r>
                        <a:rPr lang="fr-FR" sz="1800" b="1" u="none" strike="noStrike">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rPr>
                        <a:t>2000</a:t>
                      </a:r>
                      <a:endParaRPr lang="fr-FR" sz="1800" b="1" i="0" u="none" strike="noStrike">
                        <a:solidFill>
                          <a:srgbClr val="FFFF00"/>
                        </a:solidFill>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endParaRPr>
                    </a:p>
                  </a:txBody>
                  <a:tcPr marL="9525" marR="9525" marT="9525" marB="0" anchor="b">
                    <a:solidFill>
                      <a:schemeClr val="accent1">
                        <a:lumMod val="60000"/>
                        <a:lumOff val="40000"/>
                      </a:schemeClr>
                    </a:solidFill>
                  </a:tcPr>
                </a:tc>
                <a:extLst>
                  <a:ext uri="{0D108BD9-81ED-4DB2-BD59-A6C34878D82A}">
                    <a16:rowId xmlns:a16="http://schemas.microsoft.com/office/drawing/2014/main" val="10001"/>
                  </a:ext>
                </a:extLst>
              </a:tr>
              <a:tr h="446559">
                <a:tc>
                  <a:txBody>
                    <a:bodyPr/>
                    <a:lstStyle/>
                    <a:p>
                      <a:pPr marL="0" indent="180975" algn="ctr" fontAlgn="b"/>
                      <a:r>
                        <a:rPr lang="fr-FR" sz="1800" b="1" u="none" strike="noStrike" dirty="0">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rPr>
                        <a:t>Par train</a:t>
                      </a:r>
                      <a:endParaRPr lang="fr-FR" sz="1800" b="1" i="0" u="none" strike="noStrike" dirty="0">
                        <a:solidFill>
                          <a:srgbClr val="FFFF00"/>
                        </a:solidFill>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endParaRPr>
                    </a:p>
                  </a:txBody>
                  <a:tcPr marL="9525" marR="9525" marT="9525" marB="0" anchor="b">
                    <a:solidFill>
                      <a:schemeClr val="accent1">
                        <a:lumMod val="60000"/>
                        <a:lumOff val="40000"/>
                      </a:schemeClr>
                    </a:solidFill>
                  </a:tcPr>
                </a:tc>
                <a:tc>
                  <a:txBody>
                    <a:bodyPr/>
                    <a:lstStyle/>
                    <a:p>
                      <a:pPr algn="ctr" fontAlgn="b"/>
                      <a:r>
                        <a:rPr lang="fr-FR" sz="1800" b="1" u="none" strike="noStrike" dirty="0">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rPr>
                        <a:t>1800</a:t>
                      </a:r>
                      <a:endParaRPr lang="fr-FR" sz="1800" b="1" i="0" u="none" strike="noStrike" dirty="0">
                        <a:solidFill>
                          <a:srgbClr val="FFFF00"/>
                        </a:solidFill>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endParaRPr>
                    </a:p>
                  </a:txBody>
                  <a:tcPr marL="9525" marR="9525" marT="9525" marB="0" anchor="b">
                    <a:solidFill>
                      <a:schemeClr val="accent1">
                        <a:lumMod val="60000"/>
                        <a:lumOff val="40000"/>
                      </a:schemeClr>
                    </a:solidFill>
                  </a:tcPr>
                </a:tc>
                <a:tc>
                  <a:txBody>
                    <a:bodyPr/>
                    <a:lstStyle/>
                    <a:p>
                      <a:pPr algn="ctr" fontAlgn="b"/>
                      <a:r>
                        <a:rPr lang="fr-FR" sz="1800" b="1" u="none" strike="noStrike" dirty="0">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rPr>
                        <a:t>3000</a:t>
                      </a:r>
                      <a:endParaRPr lang="fr-FR" sz="1800" b="1" i="0" u="none" strike="noStrike" dirty="0">
                        <a:solidFill>
                          <a:srgbClr val="FFFF00"/>
                        </a:solidFill>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endParaRPr>
                    </a:p>
                  </a:txBody>
                  <a:tcPr marL="9525" marR="9525" marT="9525" marB="0" anchor="b">
                    <a:solidFill>
                      <a:schemeClr val="accent1">
                        <a:lumMod val="60000"/>
                        <a:lumOff val="40000"/>
                      </a:schemeClr>
                    </a:solidFill>
                  </a:tcPr>
                </a:tc>
                <a:tc>
                  <a:txBody>
                    <a:bodyPr/>
                    <a:lstStyle/>
                    <a:p>
                      <a:pPr algn="ctr" fontAlgn="b"/>
                      <a:r>
                        <a:rPr lang="fr-FR" sz="1800" b="1" u="none" strike="noStrike" dirty="0">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rPr>
                        <a:t>2500</a:t>
                      </a:r>
                      <a:endParaRPr lang="fr-FR" sz="1800" b="1" i="0" u="none" strike="noStrike" dirty="0">
                        <a:solidFill>
                          <a:srgbClr val="FFFF00"/>
                        </a:solidFill>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endParaRPr>
                    </a:p>
                  </a:txBody>
                  <a:tcPr marL="9525" marR="9525" marT="9525" marB="0" anchor="b">
                    <a:solidFill>
                      <a:schemeClr val="accent1">
                        <a:lumMod val="60000"/>
                        <a:lumOff val="40000"/>
                      </a:schemeClr>
                    </a:solidFill>
                  </a:tcPr>
                </a:tc>
                <a:tc>
                  <a:txBody>
                    <a:bodyPr/>
                    <a:lstStyle/>
                    <a:p>
                      <a:pPr algn="ctr" fontAlgn="b"/>
                      <a:r>
                        <a:rPr lang="fr-FR" sz="1800" b="1" u="none" strike="noStrike" dirty="0">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rPr>
                        <a:t>2200</a:t>
                      </a:r>
                      <a:endParaRPr lang="fr-FR" sz="1800" b="1" i="0" u="none" strike="noStrike" dirty="0">
                        <a:solidFill>
                          <a:srgbClr val="FFFF00"/>
                        </a:solidFill>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endParaRPr>
                    </a:p>
                  </a:txBody>
                  <a:tcPr marL="9525" marR="9525" marT="9525" marB="0" anchor="b">
                    <a:solidFill>
                      <a:schemeClr val="accent1">
                        <a:lumMod val="60000"/>
                        <a:lumOff val="40000"/>
                      </a:schemeClr>
                    </a:solidFill>
                  </a:tcPr>
                </a:tc>
                <a:tc>
                  <a:txBody>
                    <a:bodyPr/>
                    <a:lstStyle/>
                    <a:p>
                      <a:pPr algn="ctr" fontAlgn="b"/>
                      <a:r>
                        <a:rPr lang="fr-FR" sz="1800" b="1" u="none" strike="noStrike" dirty="0">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rPr>
                        <a:t>2100</a:t>
                      </a:r>
                      <a:endParaRPr lang="fr-FR" sz="1800" b="1" i="0" u="none" strike="noStrike" dirty="0">
                        <a:solidFill>
                          <a:srgbClr val="FFFF00"/>
                        </a:solidFill>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endParaRPr>
                    </a:p>
                  </a:txBody>
                  <a:tcPr marL="9525" marR="9525" marT="9525" marB="0" anchor="b">
                    <a:solidFill>
                      <a:schemeClr val="accent1">
                        <a:lumMod val="60000"/>
                        <a:lumOff val="40000"/>
                      </a:schemeClr>
                    </a:solidFill>
                  </a:tcPr>
                </a:tc>
                <a:extLst>
                  <a:ext uri="{0D108BD9-81ED-4DB2-BD59-A6C34878D82A}">
                    <a16:rowId xmlns:a16="http://schemas.microsoft.com/office/drawing/2014/main" val="10002"/>
                  </a:ext>
                </a:extLst>
              </a:tr>
              <a:tr h="446559">
                <a:tc>
                  <a:txBody>
                    <a:bodyPr/>
                    <a:lstStyle/>
                    <a:p>
                      <a:pPr algn="ctr" fontAlgn="b"/>
                      <a:r>
                        <a:rPr lang="fr-FR" sz="1800" b="1" u="none" strike="noStrike" dirty="0">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rPr>
                        <a:t>Par camion</a:t>
                      </a:r>
                      <a:endParaRPr lang="fr-FR" sz="1800" b="1" i="0" u="none" strike="noStrike" dirty="0">
                        <a:solidFill>
                          <a:srgbClr val="FFFF00"/>
                        </a:solidFill>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endParaRPr>
                    </a:p>
                  </a:txBody>
                  <a:tcPr marL="9525" marR="9525" marT="9525" marB="0" anchor="b">
                    <a:solidFill>
                      <a:schemeClr val="accent1">
                        <a:lumMod val="60000"/>
                        <a:lumOff val="40000"/>
                      </a:schemeClr>
                    </a:solidFill>
                  </a:tcPr>
                </a:tc>
                <a:tc>
                  <a:txBody>
                    <a:bodyPr/>
                    <a:lstStyle/>
                    <a:p>
                      <a:pPr algn="ctr" fontAlgn="b"/>
                      <a:r>
                        <a:rPr lang="fr-FR" sz="1800" b="1" u="none" strike="noStrike">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rPr>
                        <a:t>2000</a:t>
                      </a:r>
                      <a:endParaRPr lang="fr-FR" sz="1800" b="1" i="0" u="none" strike="noStrike">
                        <a:solidFill>
                          <a:srgbClr val="FFFF00"/>
                        </a:solidFill>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endParaRPr>
                    </a:p>
                  </a:txBody>
                  <a:tcPr marL="9525" marR="9525" marT="9525" marB="0" anchor="b">
                    <a:solidFill>
                      <a:schemeClr val="accent1">
                        <a:lumMod val="60000"/>
                        <a:lumOff val="40000"/>
                      </a:schemeClr>
                    </a:solidFill>
                  </a:tcPr>
                </a:tc>
                <a:tc>
                  <a:txBody>
                    <a:bodyPr/>
                    <a:lstStyle/>
                    <a:p>
                      <a:pPr algn="ctr" fontAlgn="b"/>
                      <a:r>
                        <a:rPr lang="fr-FR" sz="1800" b="1" u="none" strike="noStrike">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rPr>
                        <a:t>2500</a:t>
                      </a:r>
                      <a:endParaRPr lang="fr-FR" sz="1800" b="1" i="0" u="none" strike="noStrike">
                        <a:solidFill>
                          <a:srgbClr val="FFFF00"/>
                        </a:solidFill>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endParaRPr>
                    </a:p>
                  </a:txBody>
                  <a:tcPr marL="9525" marR="9525" marT="9525" marB="0" anchor="b">
                    <a:solidFill>
                      <a:schemeClr val="accent1">
                        <a:lumMod val="60000"/>
                        <a:lumOff val="40000"/>
                      </a:schemeClr>
                    </a:solidFill>
                  </a:tcPr>
                </a:tc>
                <a:tc>
                  <a:txBody>
                    <a:bodyPr/>
                    <a:lstStyle/>
                    <a:p>
                      <a:pPr algn="ctr" fontAlgn="b"/>
                      <a:r>
                        <a:rPr lang="fr-FR" sz="1800" b="1" u="none" strike="noStrike">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rPr>
                        <a:t>2600</a:t>
                      </a:r>
                      <a:endParaRPr lang="fr-FR" sz="1800" b="1" i="0" u="none" strike="noStrike">
                        <a:solidFill>
                          <a:srgbClr val="FFFF00"/>
                        </a:solidFill>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endParaRPr>
                    </a:p>
                  </a:txBody>
                  <a:tcPr marL="9525" marR="9525" marT="9525" marB="0" anchor="b">
                    <a:solidFill>
                      <a:schemeClr val="accent1">
                        <a:lumMod val="60000"/>
                        <a:lumOff val="40000"/>
                      </a:schemeClr>
                    </a:solidFill>
                  </a:tcPr>
                </a:tc>
                <a:tc>
                  <a:txBody>
                    <a:bodyPr/>
                    <a:lstStyle/>
                    <a:p>
                      <a:pPr algn="ctr" fontAlgn="b"/>
                      <a:r>
                        <a:rPr lang="fr-FR" sz="1800" b="1" u="none" strike="noStrike">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rPr>
                        <a:t>1600</a:t>
                      </a:r>
                      <a:endParaRPr lang="fr-FR" sz="1800" b="1" i="0" u="none" strike="noStrike">
                        <a:solidFill>
                          <a:srgbClr val="FFFF00"/>
                        </a:solidFill>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endParaRPr>
                    </a:p>
                  </a:txBody>
                  <a:tcPr marL="9525" marR="9525" marT="9525" marB="0" anchor="b">
                    <a:solidFill>
                      <a:schemeClr val="accent1">
                        <a:lumMod val="60000"/>
                        <a:lumOff val="40000"/>
                      </a:schemeClr>
                    </a:solidFill>
                  </a:tcPr>
                </a:tc>
                <a:tc>
                  <a:txBody>
                    <a:bodyPr/>
                    <a:lstStyle/>
                    <a:p>
                      <a:pPr algn="ctr" fontAlgn="b"/>
                      <a:r>
                        <a:rPr lang="fr-FR" sz="1800" b="1" u="none" strike="noStrike">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rPr>
                        <a:t>2800</a:t>
                      </a:r>
                      <a:endParaRPr lang="fr-FR" sz="1800" b="1" i="0" u="none" strike="noStrike">
                        <a:solidFill>
                          <a:srgbClr val="FFFF00"/>
                        </a:solidFill>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endParaRPr>
                    </a:p>
                  </a:txBody>
                  <a:tcPr marL="9525" marR="9525" marT="9525" marB="0" anchor="b">
                    <a:solidFill>
                      <a:schemeClr val="accent1">
                        <a:lumMod val="60000"/>
                        <a:lumOff val="40000"/>
                      </a:schemeClr>
                    </a:solidFill>
                  </a:tcPr>
                </a:tc>
                <a:extLst>
                  <a:ext uri="{0D108BD9-81ED-4DB2-BD59-A6C34878D82A}">
                    <a16:rowId xmlns:a16="http://schemas.microsoft.com/office/drawing/2014/main" val="10003"/>
                  </a:ext>
                </a:extLst>
              </a:tr>
              <a:tr h="446559">
                <a:tc>
                  <a:txBody>
                    <a:bodyPr/>
                    <a:lstStyle/>
                    <a:p>
                      <a:pPr algn="ctr" fontAlgn="b"/>
                      <a:r>
                        <a:rPr lang="fr-FR" sz="1800" b="1" u="none" strike="noStrike" dirty="0">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rPr>
                        <a:t>Par vélo</a:t>
                      </a:r>
                      <a:endParaRPr lang="fr-FR" sz="1800" b="1" i="0" u="none" strike="noStrike" dirty="0">
                        <a:solidFill>
                          <a:srgbClr val="FFFF00"/>
                        </a:solidFill>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endParaRPr>
                    </a:p>
                  </a:txBody>
                  <a:tcPr marL="9525" marR="9525" marT="9525" marB="0" anchor="b">
                    <a:solidFill>
                      <a:schemeClr val="accent1">
                        <a:lumMod val="60000"/>
                        <a:lumOff val="40000"/>
                      </a:schemeClr>
                    </a:solidFill>
                  </a:tcPr>
                </a:tc>
                <a:tc>
                  <a:txBody>
                    <a:bodyPr/>
                    <a:lstStyle/>
                    <a:p>
                      <a:pPr algn="ctr" fontAlgn="b"/>
                      <a:r>
                        <a:rPr lang="fr-FR" sz="1800" b="1" u="none" strike="noStrike" dirty="0">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rPr>
                        <a:t>20</a:t>
                      </a:r>
                      <a:endParaRPr lang="fr-FR" sz="1800" b="1" i="0" u="none" strike="noStrike" dirty="0">
                        <a:solidFill>
                          <a:srgbClr val="FFFF00"/>
                        </a:solidFill>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endParaRPr>
                    </a:p>
                  </a:txBody>
                  <a:tcPr marL="9525" marR="9525" marT="9525" marB="0" anchor="b">
                    <a:solidFill>
                      <a:schemeClr val="accent1">
                        <a:lumMod val="60000"/>
                        <a:lumOff val="40000"/>
                      </a:schemeClr>
                    </a:solidFill>
                  </a:tcPr>
                </a:tc>
                <a:tc>
                  <a:txBody>
                    <a:bodyPr/>
                    <a:lstStyle/>
                    <a:p>
                      <a:pPr algn="ctr" fontAlgn="b"/>
                      <a:r>
                        <a:rPr lang="fr-FR" sz="1800" b="1" u="none" strike="noStrike">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rPr>
                        <a:t>40</a:t>
                      </a:r>
                      <a:endParaRPr lang="fr-FR" sz="1800" b="1" i="0" u="none" strike="noStrike">
                        <a:solidFill>
                          <a:srgbClr val="FFFF00"/>
                        </a:solidFill>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endParaRPr>
                    </a:p>
                  </a:txBody>
                  <a:tcPr marL="9525" marR="9525" marT="9525" marB="0" anchor="b">
                    <a:solidFill>
                      <a:schemeClr val="accent1">
                        <a:lumMod val="60000"/>
                        <a:lumOff val="40000"/>
                      </a:schemeClr>
                    </a:solidFill>
                  </a:tcPr>
                </a:tc>
                <a:tc>
                  <a:txBody>
                    <a:bodyPr/>
                    <a:lstStyle/>
                    <a:p>
                      <a:pPr algn="ctr" fontAlgn="b"/>
                      <a:r>
                        <a:rPr lang="fr-FR" sz="1800" b="1" u="none" strike="noStrike">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rPr>
                        <a:t>60</a:t>
                      </a:r>
                      <a:endParaRPr lang="fr-FR" sz="1800" b="1" i="0" u="none" strike="noStrike">
                        <a:solidFill>
                          <a:srgbClr val="FFFF00"/>
                        </a:solidFill>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endParaRPr>
                    </a:p>
                  </a:txBody>
                  <a:tcPr marL="9525" marR="9525" marT="9525" marB="0" anchor="b">
                    <a:solidFill>
                      <a:schemeClr val="accent1">
                        <a:lumMod val="60000"/>
                        <a:lumOff val="40000"/>
                      </a:schemeClr>
                    </a:solidFill>
                  </a:tcPr>
                </a:tc>
                <a:tc>
                  <a:txBody>
                    <a:bodyPr/>
                    <a:lstStyle/>
                    <a:p>
                      <a:pPr algn="ctr" fontAlgn="b"/>
                      <a:r>
                        <a:rPr lang="fr-FR" sz="1800" b="1" u="none" strike="noStrike">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rPr>
                        <a:t>30</a:t>
                      </a:r>
                      <a:endParaRPr lang="fr-FR" sz="1800" b="1" i="0" u="none" strike="noStrike">
                        <a:solidFill>
                          <a:srgbClr val="FFFF00"/>
                        </a:solidFill>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endParaRPr>
                    </a:p>
                  </a:txBody>
                  <a:tcPr marL="9525" marR="9525" marT="9525" marB="0" anchor="b">
                    <a:solidFill>
                      <a:schemeClr val="accent1">
                        <a:lumMod val="60000"/>
                        <a:lumOff val="40000"/>
                      </a:schemeClr>
                    </a:solidFill>
                  </a:tcPr>
                </a:tc>
                <a:tc>
                  <a:txBody>
                    <a:bodyPr/>
                    <a:lstStyle/>
                    <a:p>
                      <a:pPr algn="ctr" fontAlgn="b"/>
                      <a:r>
                        <a:rPr lang="fr-FR" sz="1800" b="1" u="none" strike="noStrike" dirty="0">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rPr>
                        <a:t>50</a:t>
                      </a:r>
                      <a:endParaRPr lang="fr-FR" sz="1800" b="1" i="0" u="none" strike="noStrike" dirty="0">
                        <a:solidFill>
                          <a:srgbClr val="FFFF00"/>
                        </a:solidFill>
                        <a:effectLst>
                          <a:outerShdw blurRad="50800" dist="38100" dir="8100000" algn="tr" rotWithShape="0">
                            <a:prstClr val="black">
                              <a:alpha val="40000"/>
                            </a:prstClr>
                          </a:outerShdw>
                          <a:reflection blurRad="6350" stA="50000" endA="300" endPos="50000" dist="29997" dir="5400000" sy="-100000" algn="bl" rotWithShape="0"/>
                        </a:effectLst>
                        <a:latin typeface="Times New Roman" pitchFamily="18" charset="0"/>
                        <a:cs typeface="Times New Roman" pitchFamily="18" charset="0"/>
                      </a:endParaRPr>
                    </a:p>
                  </a:txBody>
                  <a:tcPr marL="9525" marR="9525" marT="9525" marB="0" anchor="b">
                    <a:solidFill>
                      <a:schemeClr val="accent1">
                        <a:lumMod val="60000"/>
                        <a:lumOff val="40000"/>
                      </a:schemeClr>
                    </a:solidFill>
                  </a:tcPr>
                </a:tc>
                <a:extLst>
                  <a:ext uri="{0D108BD9-81ED-4DB2-BD59-A6C34878D82A}">
                    <a16:rowId xmlns:a16="http://schemas.microsoft.com/office/drawing/2014/main" val="10004"/>
                  </a:ext>
                </a:extLst>
              </a:tr>
            </a:tbl>
          </a:graphicData>
        </a:graphic>
      </p:graphicFrame>
      <p:graphicFrame>
        <p:nvGraphicFramePr>
          <p:cNvPr id="8" name="Graphique 7"/>
          <p:cNvGraphicFramePr/>
          <p:nvPr/>
        </p:nvGraphicFramePr>
        <p:xfrm>
          <a:off x="2135560" y="3545632"/>
          <a:ext cx="7416824" cy="33123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95438" y="1341438"/>
            <a:ext cx="8964612" cy="5516562"/>
          </a:xfrm>
        </p:spPr>
        <p:txBody>
          <a:bodyPr>
            <a:normAutofit/>
          </a:bodyPr>
          <a:lstStyle/>
          <a:p>
            <a:pPr marL="85725" indent="457200">
              <a:buClr>
                <a:schemeClr val="accent3"/>
              </a:buClr>
              <a:buNone/>
              <a:defRPr/>
            </a:pPr>
            <a:r>
              <a:rPr lang="fr-FR" dirty="0"/>
              <a:t>Par défaut, les étiquettes des colonnes sont indiquées sur l’axe horizontal du graphique  et les étiquettes des lignes sont indiquées sur l’axe Verticale du graphique:</a:t>
            </a:r>
            <a:endParaRPr lang="fr-FR" dirty="0">
              <a:latin typeface="Times New Roman" pitchFamily="18" charset="0"/>
              <a:cs typeface="Times New Roman" pitchFamily="18" charset="0"/>
            </a:endParaRPr>
          </a:p>
          <a:p>
            <a:pPr marL="85725" indent="457200">
              <a:buClr>
                <a:schemeClr val="accent3"/>
              </a:buClr>
              <a:buNone/>
              <a:defRPr/>
            </a:pPr>
            <a:r>
              <a:rPr lang="fr-FR" dirty="0">
                <a:latin typeface="Times New Roman" pitchFamily="18" charset="0"/>
                <a:cs typeface="Times New Roman" pitchFamily="18" charset="0"/>
              </a:rPr>
              <a:t>1) Sélectionnez la plage de cellules contenant les données à représenter. </a:t>
            </a:r>
          </a:p>
          <a:p>
            <a:pPr marL="85725" indent="457200">
              <a:buClr>
                <a:schemeClr val="accent3"/>
              </a:buClr>
              <a:buNone/>
              <a:defRPr/>
            </a:pPr>
            <a:r>
              <a:rPr lang="fr-FR" dirty="0">
                <a:latin typeface="Times New Roman" pitchFamily="18" charset="0"/>
                <a:cs typeface="Times New Roman" pitchFamily="18" charset="0"/>
              </a:rPr>
              <a:t> 2) Choisissez la catégorie de graphique : sous l’onglet Insertion, dans le groupe Graphiques, cliquez sur la catégorie souhaitée. </a:t>
            </a:r>
          </a:p>
          <a:p>
            <a:pPr marL="85725" indent="457200">
              <a:buClr>
                <a:schemeClr val="accent3"/>
              </a:buClr>
              <a:buNone/>
              <a:defRPr/>
            </a:pPr>
            <a:r>
              <a:rPr lang="fr-FR" dirty="0">
                <a:latin typeface="Times New Roman" pitchFamily="18" charset="0"/>
                <a:cs typeface="Times New Roman" pitchFamily="18" charset="0"/>
              </a:rPr>
              <a:t>3)  Au sein de la catégorie précédemment choisie, cliquez sur le graphique souhaité. </a:t>
            </a:r>
          </a:p>
          <a:p>
            <a:pPr marL="85725" indent="457200">
              <a:buClr>
                <a:schemeClr val="accent3"/>
              </a:buClr>
              <a:buNone/>
              <a:defRPr/>
            </a:pPr>
            <a:r>
              <a:rPr lang="fr-FR" dirty="0">
                <a:latin typeface="Times New Roman" pitchFamily="18" charset="0"/>
                <a:cs typeface="Times New Roman" pitchFamily="18" charset="0"/>
              </a:rPr>
              <a:t>On peut créer ainsi, sur la même feuille, d’autres graphiques relatives aux mêmes données.</a:t>
            </a:r>
          </a:p>
          <a:p>
            <a:pPr marL="85725" indent="457200">
              <a:buClr>
                <a:schemeClr val="accent3"/>
              </a:buClr>
              <a:buNone/>
              <a:defRPr/>
            </a:pPr>
            <a:r>
              <a:rPr lang="fr-FR" dirty="0">
                <a:latin typeface="Times New Roman" pitchFamily="18" charset="0"/>
                <a:cs typeface="Times New Roman" pitchFamily="18" charset="0"/>
              </a:rPr>
              <a:t>Quand la zone de graphique est sélectionnée, des commandes « Outils de graphique » sont disponibles sur les onglets: Création, Disposition et Mise en forme. Par ailleurs, en faisant un clic droit sur un élément de la zone de graphique, on affiche le menu propre à cet élément.  </a:t>
            </a:r>
          </a:p>
        </p:txBody>
      </p:sp>
      <p:sp>
        <p:nvSpPr>
          <p:cNvPr id="7" name="Espace réservé du pied de page 6"/>
          <p:cNvSpPr>
            <a:spLocks noGrp="1"/>
          </p:cNvSpPr>
          <p:nvPr>
            <p:ph type="ftr" sz="quarter" idx="11"/>
          </p:nvPr>
        </p:nvSpPr>
        <p:spPr/>
        <p:txBody>
          <a:bodyPr/>
          <a:lstStyle/>
          <a:p>
            <a:pPr>
              <a:defRPr/>
            </a:pPr>
            <a:r>
              <a:rPr lang="en-US"/>
              <a:t>Formation Ms Excel - Mr EL HASANY</a:t>
            </a:r>
            <a:endParaRPr lang="fr-FR"/>
          </a:p>
        </p:txBody>
      </p:sp>
      <p:sp>
        <p:nvSpPr>
          <p:cNvPr id="6" name="Espace réservé du numéro de diapositive 5"/>
          <p:cNvSpPr>
            <a:spLocks noGrp="1"/>
          </p:cNvSpPr>
          <p:nvPr>
            <p:ph type="sldNum" sz="quarter" idx="12"/>
          </p:nvPr>
        </p:nvSpPr>
        <p:spPr/>
        <p:txBody>
          <a:bodyPr/>
          <a:lstStyle/>
          <a:p>
            <a:pPr>
              <a:defRPr/>
            </a:pPr>
            <a:fld id="{2ED7489D-548A-4F3D-B4F0-F509C228B0D0}" type="slidenum">
              <a:rPr lang="fr-FR" smtClean="0"/>
              <a:pPr>
                <a:defRPr/>
              </a:pPr>
              <a:t>56</a:t>
            </a:fld>
            <a:endParaRPr lang="fr-FR"/>
          </a:p>
        </p:txBody>
      </p:sp>
      <p:sp>
        <p:nvSpPr>
          <p:cNvPr id="4" name="Rectangle 3"/>
          <p:cNvSpPr/>
          <p:nvPr/>
        </p:nvSpPr>
        <p:spPr>
          <a:xfrm>
            <a:off x="2783632" y="188913"/>
            <a:ext cx="6408738" cy="90805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fr-FR" sz="3200" b="1" dirty="0"/>
              <a:t>CREATION ET MODIFICATIONS D’UN GRAPHIQUE </a:t>
            </a:r>
            <a:endParaRPr lang="fr-FR" sz="3200" b="1" dirty="0">
              <a:latin typeface="Times New Roman" pitchFamily="18" charset="0"/>
              <a:cs typeface="Times New Roman" pitchFamily="18" charset="0"/>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contenu 2"/>
          <p:cNvSpPr>
            <a:spLocks noGrp="1"/>
          </p:cNvSpPr>
          <p:nvPr>
            <p:ph idx="1"/>
          </p:nvPr>
        </p:nvSpPr>
        <p:spPr>
          <a:xfrm>
            <a:off x="2135560" y="1368426"/>
            <a:ext cx="8064896" cy="5489575"/>
          </a:xfrm>
        </p:spPr>
        <p:txBody>
          <a:bodyPr>
            <a:normAutofit/>
          </a:bodyPr>
          <a:lstStyle/>
          <a:p>
            <a:pPr marL="0" indent="446088" algn="just">
              <a:buNone/>
            </a:pPr>
            <a:r>
              <a:rPr lang="fr-FR" sz="2800" dirty="0"/>
              <a:t>Par défaut, la zone de graphique est placée sur la feuille où sont situées les données. Elle peut être déplacée sur une autre feuille du classeur. Il s’agit d’un déplacement, non d’une copie. Cliquez sur la zone de graphique afin de la sélectionner. Puis affichez la fenêtre « Déplacer le graphique » : sous l’onglet Création, dans le groupe « Emplacement », activez le bouton « Déplacer le graphique ». Indiquez la feuille souhaitée. Quel que soit son emplacement, le graphique reste lié aux données sources. Il est mis à jour lors de la modification de ces données.</a:t>
            </a:r>
            <a:endParaRPr lang="fr-FR" sz="2800" dirty="0">
              <a:latin typeface="Times New Roman" pitchFamily="18" charset="0"/>
              <a:cs typeface="Times New Roman" pitchFamily="18" charset="0"/>
            </a:endParaRPr>
          </a:p>
        </p:txBody>
      </p:sp>
      <p:sp>
        <p:nvSpPr>
          <p:cNvPr id="7" name="Espace réservé du pied de page 6"/>
          <p:cNvSpPr>
            <a:spLocks noGrp="1"/>
          </p:cNvSpPr>
          <p:nvPr>
            <p:ph type="ftr" sz="quarter" idx="11"/>
          </p:nvPr>
        </p:nvSpPr>
        <p:spPr/>
        <p:txBody>
          <a:bodyPr/>
          <a:lstStyle/>
          <a:p>
            <a:pPr>
              <a:defRPr/>
            </a:pPr>
            <a:r>
              <a:rPr lang="en-US"/>
              <a:t>Formation Ms Excel - Mr EL HASANY</a:t>
            </a:r>
            <a:endParaRPr lang="fr-FR"/>
          </a:p>
        </p:txBody>
      </p:sp>
      <p:sp>
        <p:nvSpPr>
          <p:cNvPr id="6" name="Espace réservé du numéro de diapositive 5"/>
          <p:cNvSpPr>
            <a:spLocks noGrp="1"/>
          </p:cNvSpPr>
          <p:nvPr>
            <p:ph type="sldNum" sz="quarter" idx="12"/>
          </p:nvPr>
        </p:nvSpPr>
        <p:spPr/>
        <p:txBody>
          <a:bodyPr/>
          <a:lstStyle/>
          <a:p>
            <a:pPr>
              <a:defRPr/>
            </a:pPr>
            <a:fld id="{D2D0D87F-79E8-4228-9604-8AA529230E08}" type="slidenum">
              <a:rPr lang="fr-FR" smtClean="0"/>
              <a:pPr>
                <a:defRPr/>
              </a:pPr>
              <a:t>57</a:t>
            </a:fld>
            <a:endParaRPr lang="fr-FR"/>
          </a:p>
        </p:txBody>
      </p:sp>
      <p:sp>
        <p:nvSpPr>
          <p:cNvPr id="4" name="Rectangle 3"/>
          <p:cNvSpPr/>
          <p:nvPr/>
        </p:nvSpPr>
        <p:spPr>
          <a:xfrm>
            <a:off x="2566988" y="-26988"/>
            <a:ext cx="6553200" cy="908051"/>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fr-FR" sz="3200" dirty="0"/>
          </a:p>
          <a:p>
            <a:pPr algn="ctr">
              <a:defRPr/>
            </a:pPr>
            <a:r>
              <a:rPr lang="fr-FR" sz="3200" b="1" dirty="0"/>
              <a:t>Emplacement de la zone de graphique </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contenu 2"/>
          <p:cNvSpPr>
            <a:spLocks noGrp="1"/>
          </p:cNvSpPr>
          <p:nvPr>
            <p:ph idx="1"/>
          </p:nvPr>
        </p:nvSpPr>
        <p:spPr>
          <a:xfrm>
            <a:off x="1595438" y="1368426"/>
            <a:ext cx="8964612" cy="5489575"/>
          </a:xfrm>
        </p:spPr>
        <p:txBody>
          <a:bodyPr/>
          <a:lstStyle/>
          <a:p>
            <a:pPr marL="85725" indent="276225">
              <a:buNone/>
            </a:pPr>
            <a:r>
              <a:rPr lang="fr-FR">
                <a:latin typeface="Times New Roman" pitchFamily="18" charset="0"/>
                <a:cs typeface="Times New Roman" pitchFamily="18" charset="0"/>
              </a:rPr>
              <a:t>Pour changer de type de graphique : </a:t>
            </a:r>
          </a:p>
          <a:p>
            <a:pPr marL="85725" indent="276225">
              <a:buNone/>
            </a:pPr>
            <a:r>
              <a:rPr lang="fr-FR">
                <a:latin typeface="Times New Roman" pitchFamily="18" charset="0"/>
                <a:cs typeface="Times New Roman" pitchFamily="18" charset="0"/>
              </a:rPr>
              <a:t>- Cliquez sur le graphique, puis activez le bouton « Modifier le type de graphique » du groupe Type de l’onglet Création. </a:t>
            </a:r>
          </a:p>
          <a:p>
            <a:pPr marL="85725" indent="276225">
              <a:buNone/>
            </a:pPr>
            <a:r>
              <a:rPr lang="fr-FR">
                <a:latin typeface="Times New Roman" pitchFamily="18" charset="0"/>
                <a:cs typeface="Times New Roman" pitchFamily="18" charset="0"/>
              </a:rPr>
              <a:t>- Ou bien faites un clic droit sur le graphique &gt; « Modifier le type de graphique ». </a:t>
            </a:r>
          </a:p>
          <a:p>
            <a:pPr marL="85725" indent="276225">
              <a:buNone/>
            </a:pPr>
            <a:r>
              <a:rPr lang="fr-FR">
                <a:latin typeface="Times New Roman" pitchFamily="18" charset="0"/>
                <a:cs typeface="Times New Roman" pitchFamily="18" charset="0"/>
              </a:rPr>
              <a:t>Dans la fenêtre « Modifier le type de graphique », choisissez le nouveau type souhaité.</a:t>
            </a:r>
          </a:p>
        </p:txBody>
      </p:sp>
      <p:sp>
        <p:nvSpPr>
          <p:cNvPr id="7" name="Espace réservé du pied de page 6"/>
          <p:cNvSpPr>
            <a:spLocks noGrp="1"/>
          </p:cNvSpPr>
          <p:nvPr>
            <p:ph type="ftr" sz="quarter" idx="11"/>
          </p:nvPr>
        </p:nvSpPr>
        <p:spPr/>
        <p:txBody>
          <a:bodyPr/>
          <a:lstStyle/>
          <a:p>
            <a:pPr>
              <a:defRPr/>
            </a:pPr>
            <a:r>
              <a:rPr lang="en-US"/>
              <a:t>Formation Ms Excel - Mr EL HASANY</a:t>
            </a:r>
            <a:endParaRPr lang="fr-FR"/>
          </a:p>
        </p:txBody>
      </p:sp>
      <p:sp>
        <p:nvSpPr>
          <p:cNvPr id="6" name="Espace réservé du numéro de diapositive 5"/>
          <p:cNvSpPr>
            <a:spLocks noGrp="1"/>
          </p:cNvSpPr>
          <p:nvPr>
            <p:ph type="sldNum" sz="quarter" idx="12"/>
          </p:nvPr>
        </p:nvSpPr>
        <p:spPr/>
        <p:txBody>
          <a:bodyPr/>
          <a:lstStyle/>
          <a:p>
            <a:pPr>
              <a:defRPr/>
            </a:pPr>
            <a:fld id="{FEC03A8A-FAB1-4FA8-B12D-68F025538FD0}" type="slidenum">
              <a:rPr lang="fr-FR" smtClean="0"/>
              <a:pPr>
                <a:defRPr/>
              </a:pPr>
              <a:t>58</a:t>
            </a:fld>
            <a:endParaRPr lang="fr-FR"/>
          </a:p>
        </p:txBody>
      </p:sp>
      <p:sp>
        <p:nvSpPr>
          <p:cNvPr id="4" name="Rectangle 3"/>
          <p:cNvSpPr/>
          <p:nvPr/>
        </p:nvSpPr>
        <p:spPr>
          <a:xfrm>
            <a:off x="2566988" y="-26988"/>
            <a:ext cx="6553200" cy="908051"/>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defRPr/>
            </a:pPr>
            <a:endParaRPr lang="fr-FR" sz="3200" dirty="0"/>
          </a:p>
          <a:p>
            <a:pPr algn="ctr">
              <a:defRPr/>
            </a:pPr>
            <a:r>
              <a:rPr lang="fr-FR" sz="3200" b="1" dirty="0"/>
              <a:t>Changement de type de graphique </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contenu 2"/>
          <p:cNvSpPr>
            <a:spLocks noGrp="1"/>
          </p:cNvSpPr>
          <p:nvPr>
            <p:ph idx="1"/>
          </p:nvPr>
        </p:nvSpPr>
        <p:spPr>
          <a:xfrm>
            <a:off x="1631504" y="1916833"/>
            <a:ext cx="8964612" cy="5489575"/>
          </a:xfrm>
        </p:spPr>
        <p:txBody>
          <a:bodyPr/>
          <a:lstStyle/>
          <a:p>
            <a:pPr marL="85725" indent="276225">
              <a:buNone/>
            </a:pPr>
            <a:r>
              <a:rPr lang="fr-FR" dirty="0">
                <a:latin typeface="Times New Roman" pitchFamily="18" charset="0"/>
                <a:cs typeface="Times New Roman" pitchFamily="18" charset="0"/>
              </a:rPr>
              <a:t>Si les valeurs d’une série de données sont d’un ordre de grandeur très différent de celui des autres données (par exemple des valeurs exprimées en dizaines, quand les autres sont exprimées en milliers), il est nécessaire que cette série ait son propre axe vertical. Pour créer un axe secondaire : clic droit sur cette série  puis &gt; « Mettre en forme une série de données ». Dans la fenêtre « Mise en forme des séries de données », dans la catégorie « Options des séries », cochez la case « Axe secondaire ». Validez. </a:t>
            </a:r>
          </a:p>
        </p:txBody>
      </p:sp>
      <p:sp>
        <p:nvSpPr>
          <p:cNvPr id="7" name="Espace réservé du pied de page 6"/>
          <p:cNvSpPr>
            <a:spLocks noGrp="1"/>
          </p:cNvSpPr>
          <p:nvPr>
            <p:ph type="ftr" sz="quarter" idx="11"/>
          </p:nvPr>
        </p:nvSpPr>
        <p:spPr/>
        <p:txBody>
          <a:bodyPr/>
          <a:lstStyle/>
          <a:p>
            <a:pPr>
              <a:defRPr/>
            </a:pPr>
            <a:r>
              <a:rPr lang="en-US"/>
              <a:t>Formation Ms Excel - Mr EL HASANY</a:t>
            </a:r>
            <a:endParaRPr lang="fr-FR"/>
          </a:p>
        </p:txBody>
      </p:sp>
      <p:sp>
        <p:nvSpPr>
          <p:cNvPr id="6" name="Espace réservé du numéro de diapositive 5"/>
          <p:cNvSpPr>
            <a:spLocks noGrp="1"/>
          </p:cNvSpPr>
          <p:nvPr>
            <p:ph type="sldNum" sz="quarter" idx="12"/>
          </p:nvPr>
        </p:nvSpPr>
        <p:spPr/>
        <p:txBody>
          <a:bodyPr/>
          <a:lstStyle/>
          <a:p>
            <a:pPr>
              <a:defRPr/>
            </a:pPr>
            <a:fld id="{6C2CD8A9-2577-4B1A-A51B-D3E2A6C13852}" type="slidenum">
              <a:rPr lang="fr-FR" smtClean="0"/>
              <a:pPr>
                <a:defRPr/>
              </a:pPr>
              <a:t>59</a:t>
            </a:fld>
            <a:endParaRPr lang="fr-FR"/>
          </a:p>
        </p:txBody>
      </p:sp>
      <p:sp>
        <p:nvSpPr>
          <p:cNvPr id="4" name="Rectangle 3"/>
          <p:cNvSpPr/>
          <p:nvPr/>
        </p:nvSpPr>
        <p:spPr>
          <a:xfrm>
            <a:off x="2602308" y="462046"/>
            <a:ext cx="6553200" cy="620713"/>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fr-FR" sz="3200" b="1" dirty="0"/>
              <a:t>Ajout d’un axe secondaire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253716" y="598376"/>
            <a:ext cx="9684568" cy="548680"/>
          </a:xfrm>
          <a:solidFill>
            <a:schemeClr val="tx1">
              <a:lumMod val="95000"/>
              <a:lumOff val="5000"/>
            </a:schemeClr>
          </a:solidFill>
        </p:spPr>
        <p:txBody>
          <a:bodyPr vert="horz" lIns="91440" tIns="45720" rIns="91440" bIns="45720" rtlCol="0" anchor="b">
            <a:noAutofit/>
          </a:bodyPr>
          <a:lstStyle/>
          <a:p>
            <a:pPr marL="673100">
              <a:lnSpc>
                <a:spcPct val="110000"/>
              </a:lnSpc>
            </a:pPr>
            <a:r>
              <a:rPr lang="fr-FR" sz="3600" dirty="0">
                <a:solidFill>
                  <a:schemeClr val="bg1">
                    <a:lumMod val="95000"/>
                    <a:lumOff val="5000"/>
                  </a:schemeClr>
                </a:solidFill>
              </a:rPr>
              <a:t>Programme</a:t>
            </a:r>
          </a:p>
        </p:txBody>
      </p:sp>
      <p:sp>
        <p:nvSpPr>
          <p:cNvPr id="2" name="Espace réservé du pied de page 1">
            <a:extLst>
              <a:ext uri="{FF2B5EF4-FFF2-40B4-BE49-F238E27FC236}">
                <a16:creationId xmlns:a16="http://schemas.microsoft.com/office/drawing/2014/main" id="{CA890882-EAF1-4EB7-8F70-25BC38397886}"/>
              </a:ext>
            </a:extLst>
          </p:cNvPr>
          <p:cNvSpPr>
            <a:spLocks noGrp="1"/>
          </p:cNvSpPr>
          <p:nvPr>
            <p:ph type="ftr" sz="quarter" idx="11"/>
          </p:nvPr>
        </p:nvSpPr>
        <p:spPr/>
        <p:txBody>
          <a:bodyPr/>
          <a:lstStyle/>
          <a:p>
            <a:pPr>
              <a:defRPr/>
            </a:pPr>
            <a:r>
              <a:rPr lang="en-US"/>
              <a:t>Formation Ms Excel - Mr EL HASANY</a:t>
            </a:r>
            <a:endParaRPr lang="fr-FR"/>
          </a:p>
        </p:txBody>
      </p:sp>
      <p:sp>
        <p:nvSpPr>
          <p:cNvPr id="9220" name="Rectangle 18"/>
          <p:cNvSpPr>
            <a:spLocks noChangeArrowheads="1"/>
          </p:cNvSpPr>
          <p:nvPr/>
        </p:nvSpPr>
        <p:spPr bwMode="auto">
          <a:xfrm>
            <a:off x="767408" y="1484784"/>
            <a:ext cx="9144000" cy="2862322"/>
          </a:xfrm>
          <a:prstGeom prst="rect">
            <a:avLst/>
          </a:prstGeom>
          <a:noFill/>
          <a:ln w="28575">
            <a:noFill/>
            <a:miter lim="800000"/>
            <a:headEnd type="none" w="sm" len="sm"/>
            <a:tailEnd type="none" w="sm" len="sm"/>
          </a:ln>
        </p:spPr>
        <p:txBody>
          <a:bodyPr>
            <a:spAutoFit/>
          </a:bodyPr>
          <a:lstStyle/>
          <a:p>
            <a:pPr algn="ctr" eaLnBrk="0" hangingPunct="0"/>
            <a:endParaRPr lang="fr-FR" b="1" i="1">
              <a:solidFill>
                <a:srgbClr val="FF0066"/>
              </a:solidFill>
              <a:cs typeface="Times New Roman" pitchFamily="18" charset="0"/>
            </a:endParaRPr>
          </a:p>
          <a:p>
            <a:pPr algn="ctr" eaLnBrk="0" hangingPunct="0"/>
            <a:endParaRPr lang="fr-FR" b="1" i="1">
              <a:solidFill>
                <a:srgbClr val="FF0066"/>
              </a:solidFill>
              <a:cs typeface="Times New Roman" pitchFamily="18" charset="0"/>
            </a:endParaRPr>
          </a:p>
          <a:p>
            <a:pPr algn="ctr" eaLnBrk="0" hangingPunct="0"/>
            <a:endParaRPr lang="fr-FR" b="1" i="1">
              <a:solidFill>
                <a:srgbClr val="FF0066"/>
              </a:solidFill>
              <a:cs typeface="Times New Roman" pitchFamily="18" charset="0"/>
            </a:endParaRPr>
          </a:p>
          <a:p>
            <a:pPr algn="ctr" eaLnBrk="0" hangingPunct="0"/>
            <a:endParaRPr lang="fr-FR" b="1" i="1">
              <a:solidFill>
                <a:srgbClr val="FF0066"/>
              </a:solidFill>
              <a:cs typeface="Times New Roman" pitchFamily="18" charset="0"/>
            </a:endParaRPr>
          </a:p>
          <a:p>
            <a:pPr algn="ctr" eaLnBrk="0" hangingPunct="0"/>
            <a:endParaRPr lang="fr-FR" b="1" i="1">
              <a:solidFill>
                <a:srgbClr val="FF0066"/>
              </a:solidFill>
              <a:cs typeface="Times New Roman" pitchFamily="18" charset="0"/>
            </a:endParaRPr>
          </a:p>
          <a:p>
            <a:pPr algn="ctr" eaLnBrk="0" hangingPunct="0"/>
            <a:endParaRPr lang="fr-FR" b="1" i="1">
              <a:solidFill>
                <a:srgbClr val="FF0066"/>
              </a:solidFill>
              <a:cs typeface="Times New Roman" pitchFamily="18" charset="0"/>
            </a:endParaRPr>
          </a:p>
          <a:p>
            <a:pPr algn="ctr" eaLnBrk="0" hangingPunct="0"/>
            <a:endParaRPr lang="fr-FR" b="1" i="1">
              <a:solidFill>
                <a:srgbClr val="FF0066"/>
              </a:solidFill>
              <a:cs typeface="Times New Roman" pitchFamily="18" charset="0"/>
            </a:endParaRPr>
          </a:p>
          <a:p>
            <a:pPr algn="ctr" eaLnBrk="0" hangingPunct="0"/>
            <a:endParaRPr lang="fr-FR" b="1" i="1">
              <a:solidFill>
                <a:srgbClr val="FF0066"/>
              </a:solidFill>
              <a:cs typeface="Times New Roman" pitchFamily="18" charset="0"/>
            </a:endParaRPr>
          </a:p>
          <a:p>
            <a:pPr algn="ctr" eaLnBrk="0" hangingPunct="0"/>
            <a:endParaRPr lang="fr-FR" b="1" i="1">
              <a:solidFill>
                <a:srgbClr val="FF0066"/>
              </a:solidFill>
              <a:cs typeface="Times New Roman" pitchFamily="18" charset="0"/>
            </a:endParaRPr>
          </a:p>
          <a:p>
            <a:pPr algn="ctr" eaLnBrk="0" hangingPunct="0"/>
            <a:endParaRPr lang="fr-FR" b="1" i="1">
              <a:solidFill>
                <a:srgbClr val="FF0066"/>
              </a:solidFill>
            </a:endParaRPr>
          </a:p>
        </p:txBody>
      </p:sp>
      <p:sp>
        <p:nvSpPr>
          <p:cNvPr id="11" name="Rectangle 10"/>
          <p:cNvSpPr/>
          <p:nvPr/>
        </p:nvSpPr>
        <p:spPr>
          <a:xfrm>
            <a:off x="1560512" y="1772816"/>
            <a:ext cx="9144000"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arenR"/>
            </a:pPr>
            <a:endParaRPr lang="fr-FR" b="1" dirty="0">
              <a:solidFill>
                <a:schemeClr val="bg1"/>
              </a:solidFill>
              <a:latin typeface="Times New Roman" pitchFamily="18" charset="0"/>
              <a:cs typeface="Times New Roman" pitchFamily="18" charset="0"/>
            </a:endParaRPr>
          </a:p>
        </p:txBody>
      </p:sp>
      <p:sp>
        <p:nvSpPr>
          <p:cNvPr id="13" name="Rectangle 12"/>
          <p:cNvSpPr/>
          <p:nvPr/>
        </p:nvSpPr>
        <p:spPr>
          <a:xfrm>
            <a:off x="1559496" y="4077072"/>
            <a:ext cx="9144000"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Tx/>
              <a:buAutoNum type="arabicParenR"/>
              <a:defRPr/>
            </a:pPr>
            <a:endParaRPr lang="fr-FR" b="1" dirty="0">
              <a:solidFill>
                <a:schemeClr val="bg1">
                  <a:lumMod val="95000"/>
                  <a:lumOff val="5000"/>
                </a:schemeClr>
              </a:solidFill>
              <a:latin typeface="Times New Roman" pitchFamily="18" charset="0"/>
              <a:cs typeface="Times New Roman" pitchFamily="18" charset="0"/>
            </a:endParaRPr>
          </a:p>
        </p:txBody>
      </p:sp>
      <p:sp>
        <p:nvSpPr>
          <p:cNvPr id="14" name="Rectangle 13"/>
          <p:cNvSpPr/>
          <p:nvPr/>
        </p:nvSpPr>
        <p:spPr>
          <a:xfrm>
            <a:off x="1559496" y="5301208"/>
            <a:ext cx="9144000"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Tx/>
              <a:buAutoNum type="arabicParenR"/>
              <a:defRPr/>
            </a:pPr>
            <a:endParaRPr lang="fr-FR" b="1" dirty="0">
              <a:solidFill>
                <a:schemeClr val="bg1">
                  <a:lumMod val="95000"/>
                  <a:lumOff val="5000"/>
                </a:schemeClr>
              </a:solidFill>
              <a:latin typeface="Times New Roman" pitchFamily="18" charset="0"/>
              <a:cs typeface="Times New Roman" pitchFamily="18" charset="0"/>
            </a:endParaRPr>
          </a:p>
        </p:txBody>
      </p:sp>
      <p:sp>
        <p:nvSpPr>
          <p:cNvPr id="18" name="Rogner un rectangle avec un coin diagonal 17"/>
          <p:cNvSpPr/>
          <p:nvPr/>
        </p:nvSpPr>
        <p:spPr>
          <a:xfrm>
            <a:off x="1894233" y="1183269"/>
            <a:ext cx="8474527" cy="5040560"/>
          </a:xfrm>
          <a:prstGeom prst="snip2DiagRect">
            <a:avLst>
              <a:gd name="adj1" fmla="val 0"/>
              <a:gd name="adj2" fmla="val 302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arenR"/>
            </a:pPr>
            <a:r>
              <a:rPr lang="fr-FR" b="1" dirty="0">
                <a:solidFill>
                  <a:schemeClr val="bg1"/>
                </a:solidFill>
              </a:rPr>
              <a:t>Généralité sur Excel,</a:t>
            </a:r>
          </a:p>
          <a:p>
            <a:pPr marL="457200" indent="-457200">
              <a:buFont typeface="+mj-lt"/>
              <a:buAutoNum type="arabicParenR"/>
            </a:pPr>
            <a:r>
              <a:rPr lang="fr-FR" b="1" dirty="0">
                <a:solidFill>
                  <a:schemeClr val="bg1"/>
                </a:solidFill>
              </a:rPr>
              <a:t>Recopie et mise en forme des données Excel,</a:t>
            </a:r>
          </a:p>
          <a:p>
            <a:pPr marL="457200" indent="-457200">
              <a:buFont typeface="+mj-lt"/>
              <a:buAutoNum type="arabicParenR"/>
            </a:pPr>
            <a:r>
              <a:rPr lang="fr-FR" b="1" dirty="0">
                <a:solidFill>
                  <a:schemeClr val="bg1"/>
                </a:solidFill>
              </a:rPr>
              <a:t>Prise en main Excel: quelques astuces pratiques,</a:t>
            </a:r>
          </a:p>
          <a:p>
            <a:pPr marL="457200" indent="-457200">
              <a:buFont typeface="+mj-lt"/>
              <a:buAutoNum type="arabicParenR"/>
            </a:pPr>
            <a:r>
              <a:rPr lang="fr-FR" b="1" dirty="0">
                <a:solidFill>
                  <a:schemeClr val="bg1"/>
                </a:solidFill>
              </a:rPr>
              <a:t>Fonctions et formules Simples</a:t>
            </a:r>
          </a:p>
          <a:p>
            <a:pPr lvl="1"/>
            <a:r>
              <a:rPr lang="fr-FR" dirty="0"/>
              <a:t>Somme, </a:t>
            </a:r>
          </a:p>
          <a:p>
            <a:pPr lvl="1"/>
            <a:r>
              <a:rPr lang="fr-FR" dirty="0"/>
              <a:t>Moyenne, </a:t>
            </a:r>
          </a:p>
          <a:p>
            <a:pPr lvl="1"/>
            <a:r>
              <a:rPr lang="fr-FR" dirty="0"/>
              <a:t>Max/Min,</a:t>
            </a:r>
          </a:p>
          <a:p>
            <a:pPr lvl="1"/>
            <a:endParaRPr lang="fr-FR" dirty="0"/>
          </a:p>
          <a:p>
            <a:pPr marL="457200" indent="-457200">
              <a:buFont typeface="+mj-lt"/>
              <a:buAutoNum type="arabicParenR"/>
            </a:pPr>
            <a:r>
              <a:rPr lang="fr-FR" b="1" dirty="0">
                <a:solidFill>
                  <a:schemeClr val="bg1"/>
                </a:solidFill>
              </a:rPr>
              <a:t>Fonctions et Formules Avancées</a:t>
            </a:r>
          </a:p>
          <a:p>
            <a:pPr lvl="1"/>
            <a:r>
              <a:rPr lang="fr-FR" dirty="0"/>
              <a:t>Fonctions  Nombre,</a:t>
            </a:r>
          </a:p>
          <a:p>
            <a:pPr lvl="1"/>
            <a:r>
              <a:rPr lang="fr-FR" dirty="0"/>
              <a:t>Fonction Si,</a:t>
            </a:r>
          </a:p>
          <a:p>
            <a:pPr lvl="1"/>
            <a:r>
              <a:rPr lang="fr-FR" dirty="0"/>
              <a:t>Fonction Somme.si/moyenne.si</a:t>
            </a:r>
          </a:p>
          <a:p>
            <a:pPr lvl="1"/>
            <a:r>
              <a:rPr lang="fr-FR" dirty="0"/>
              <a:t>Fonction </a:t>
            </a:r>
            <a:r>
              <a:rPr lang="fr-FR" dirty="0" err="1"/>
              <a:t>Recherchev</a:t>
            </a:r>
            <a:r>
              <a:rPr lang="fr-FR" dirty="0"/>
              <a:t>, </a:t>
            </a:r>
            <a:r>
              <a:rPr lang="fr-FR" dirty="0" err="1"/>
              <a:t>Rechercheh</a:t>
            </a:r>
            <a:endParaRPr lang="fr-FR" dirty="0"/>
          </a:p>
          <a:p>
            <a:pPr lvl="1"/>
            <a:r>
              <a:rPr lang="fr-FR" dirty="0"/>
              <a:t>Fonction Index /</a:t>
            </a:r>
            <a:r>
              <a:rPr lang="fr-FR" dirty="0" err="1"/>
              <a:t>Equiv</a:t>
            </a:r>
            <a:endParaRPr lang="fr-FR" dirty="0"/>
          </a:p>
          <a:p>
            <a:pPr marL="457200" indent="-457200">
              <a:buFont typeface="+mj-lt"/>
              <a:buAutoNum type="arabicParenR"/>
            </a:pPr>
            <a:endParaRPr lang="fr-FR" b="1" dirty="0">
              <a:solidFill>
                <a:schemeClr val="bg1"/>
              </a:solidFill>
            </a:endParaRPr>
          </a:p>
        </p:txBody>
      </p:sp>
      <p:sp>
        <p:nvSpPr>
          <p:cNvPr id="3" name="Espace réservé du numéro de diapositive 2">
            <a:extLst>
              <a:ext uri="{FF2B5EF4-FFF2-40B4-BE49-F238E27FC236}">
                <a16:creationId xmlns:a16="http://schemas.microsoft.com/office/drawing/2014/main" id="{059640BE-0991-46D1-BB89-CD59A88E258F}"/>
              </a:ext>
            </a:extLst>
          </p:cNvPr>
          <p:cNvSpPr>
            <a:spLocks noGrp="1"/>
          </p:cNvSpPr>
          <p:nvPr>
            <p:ph type="sldNum" sz="quarter" idx="12"/>
          </p:nvPr>
        </p:nvSpPr>
        <p:spPr/>
        <p:txBody>
          <a:bodyPr/>
          <a:lstStyle/>
          <a:p>
            <a:pPr>
              <a:defRPr/>
            </a:pPr>
            <a:fld id="{196027C5-7565-4569-952D-9D61E6F4C93B}" type="slidenum">
              <a:rPr lang="fr-FR" smtClean="0"/>
              <a:pPr>
                <a:defRPr/>
              </a:pPr>
              <a:t>6</a:t>
            </a:fld>
            <a:endParaRPr lang="fr-F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from="(-#ppt_w/2)" to="(#ppt_x)" calcmode="lin" valueType="num">
                                      <p:cBhvr>
                                        <p:cTn id="7" dur="600" fill="hold">
                                          <p:stCondLst>
                                            <p:cond delay="0"/>
                                          </p:stCondLst>
                                        </p:cTn>
                                        <p:tgtEl>
                                          <p:spTgt spid="18"/>
                                        </p:tgtEl>
                                        <p:attrNameLst>
                                          <p:attrName>ppt_x</p:attrName>
                                        </p:attrNameLst>
                                      </p:cBhvr>
                                    </p:anim>
                                    <p:anim from="0" to="-1.0" calcmode="lin" valueType="num">
                                      <p:cBhvr>
                                        <p:cTn id="8" dur="200" decel="50000" autoRev="1" fill="hold">
                                          <p:stCondLst>
                                            <p:cond delay="600"/>
                                          </p:stCondLst>
                                        </p:cTn>
                                        <p:tgtEl>
                                          <p:spTgt spid="18"/>
                                        </p:tgtEl>
                                        <p:attrNameLst>
                                          <p:attrName>xshear</p:attrName>
                                        </p:attrNameLst>
                                      </p:cBhvr>
                                    </p:anim>
                                    <p:animScale>
                                      <p:cBhvr>
                                        <p:cTn id="9" dur="200" decel="100000" autoRev="1" fill="hold">
                                          <p:stCondLst>
                                            <p:cond delay="600"/>
                                          </p:stCondLst>
                                        </p:cTn>
                                        <p:tgtEl>
                                          <p:spTgt spid="18"/>
                                        </p:tgtEl>
                                      </p:cBhvr>
                                      <p:from x="100000" y="100000"/>
                                      <p:to x="80000" y="100000"/>
                                    </p:animScale>
                                    <p:anim by="(#ppt_h/3+#ppt_w*0.1)" calcmode="lin" valueType="num">
                                      <p:cBhvr additive="sum">
                                        <p:cTn id="10" dur="200" decel="100000" autoRev="1" fill="hold">
                                          <p:stCondLst>
                                            <p:cond delay="600"/>
                                          </p:stCondLst>
                                        </p:cTn>
                                        <p:tgtEl>
                                          <p:spTgt spid="1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contenu 2"/>
          <p:cNvSpPr>
            <a:spLocks noGrp="1"/>
          </p:cNvSpPr>
          <p:nvPr>
            <p:ph idx="1"/>
          </p:nvPr>
        </p:nvSpPr>
        <p:spPr>
          <a:xfrm>
            <a:off x="1595438" y="908050"/>
            <a:ext cx="8964612" cy="5949950"/>
          </a:xfrm>
        </p:spPr>
        <p:txBody>
          <a:bodyPr/>
          <a:lstStyle/>
          <a:p>
            <a:pPr marL="85725" indent="276225">
              <a:buNone/>
            </a:pPr>
            <a:endParaRPr lang="fr-FR"/>
          </a:p>
          <a:p>
            <a:pPr marL="85725" indent="276225">
              <a:buNone/>
            </a:pPr>
            <a:endParaRPr lang="fr-FR"/>
          </a:p>
          <a:p>
            <a:pPr marL="85725" indent="276225">
              <a:buNone/>
            </a:pPr>
            <a:r>
              <a:rPr lang="fr-FR"/>
              <a:t>Pour Inverser les colonnes par les lignes c’ est-à dire Pour que les étiquettes des lignes remplacent étiquettes de colonnes : sélectionnez la zone de graphique. Puis sous l’onglet Création, dans le groupe Données, activez le bouton « Intervertir les lignes/colonnes ».</a:t>
            </a:r>
          </a:p>
        </p:txBody>
      </p:sp>
      <p:sp>
        <p:nvSpPr>
          <p:cNvPr id="7" name="Espace réservé du pied de page 6"/>
          <p:cNvSpPr>
            <a:spLocks noGrp="1"/>
          </p:cNvSpPr>
          <p:nvPr>
            <p:ph type="ftr" sz="quarter" idx="11"/>
          </p:nvPr>
        </p:nvSpPr>
        <p:spPr/>
        <p:txBody>
          <a:bodyPr/>
          <a:lstStyle/>
          <a:p>
            <a:pPr>
              <a:defRPr/>
            </a:pPr>
            <a:r>
              <a:rPr lang="en-US"/>
              <a:t>Formation Ms Excel - Mr EL HASANY</a:t>
            </a:r>
            <a:endParaRPr lang="fr-FR"/>
          </a:p>
        </p:txBody>
      </p:sp>
      <p:sp>
        <p:nvSpPr>
          <p:cNvPr id="6" name="Espace réservé du numéro de diapositive 5"/>
          <p:cNvSpPr>
            <a:spLocks noGrp="1"/>
          </p:cNvSpPr>
          <p:nvPr>
            <p:ph type="sldNum" sz="quarter" idx="12"/>
          </p:nvPr>
        </p:nvSpPr>
        <p:spPr/>
        <p:txBody>
          <a:bodyPr/>
          <a:lstStyle/>
          <a:p>
            <a:pPr>
              <a:defRPr/>
            </a:pPr>
            <a:fld id="{428D6777-4339-4ED1-9289-74A95CE191B6}" type="slidenum">
              <a:rPr lang="fr-FR" smtClean="0"/>
              <a:pPr>
                <a:defRPr/>
              </a:pPr>
              <a:t>60</a:t>
            </a:fld>
            <a:endParaRPr lang="fr-FR"/>
          </a:p>
        </p:txBody>
      </p:sp>
      <p:sp>
        <p:nvSpPr>
          <p:cNvPr id="4" name="Rectangle 3"/>
          <p:cNvSpPr/>
          <p:nvPr/>
        </p:nvSpPr>
        <p:spPr>
          <a:xfrm>
            <a:off x="2630196" y="597694"/>
            <a:ext cx="6553200" cy="620713"/>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defRPr/>
            </a:pPr>
            <a:r>
              <a:rPr lang="fr-FR" sz="3200" dirty="0"/>
              <a:t>Inverser les lignes par les colonnes.</a:t>
            </a:r>
            <a:endParaRPr lang="fr-FR" sz="3200" b="1" dirty="0"/>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13694" y="1052737"/>
            <a:ext cx="8964612" cy="6308725"/>
          </a:xfrm>
        </p:spPr>
        <p:txBody>
          <a:bodyPr>
            <a:normAutofit lnSpcReduction="10000"/>
          </a:bodyPr>
          <a:lstStyle/>
          <a:p>
            <a:pPr marL="0" indent="273050" algn="just">
              <a:buClr>
                <a:schemeClr val="accent3"/>
              </a:buClr>
              <a:buNone/>
              <a:defRPr/>
            </a:pPr>
            <a:r>
              <a:rPr lang="fr-FR" dirty="0">
                <a:latin typeface="Times New Roman" pitchFamily="18" charset="0"/>
                <a:cs typeface="Times New Roman" pitchFamily="18" charset="0"/>
              </a:rPr>
              <a:t>il existe deux méthodes pour ajouter une série:</a:t>
            </a:r>
          </a:p>
          <a:p>
            <a:pPr marL="0" indent="273050" algn="just">
              <a:buClr>
                <a:schemeClr val="accent3"/>
              </a:buClr>
              <a:buNone/>
              <a:defRPr/>
            </a:pPr>
            <a:r>
              <a:rPr lang="fr-FR" dirty="0">
                <a:latin typeface="Times New Roman" pitchFamily="18" charset="0"/>
                <a:cs typeface="Times New Roman" pitchFamily="18" charset="0"/>
              </a:rPr>
              <a:t>« Toujours  sélectionner  la zone de graphique »</a:t>
            </a:r>
          </a:p>
          <a:p>
            <a:pPr marL="0" indent="273050" algn="just">
              <a:buClr>
                <a:schemeClr val="accent3"/>
              </a:buClr>
              <a:buNone/>
              <a:defRPr/>
            </a:pPr>
            <a:r>
              <a:rPr lang="fr-FR" dirty="0">
                <a:latin typeface="Times New Roman" pitchFamily="18" charset="0"/>
                <a:cs typeface="Times New Roman" pitchFamily="18" charset="0"/>
              </a:rPr>
              <a:t>1) Copier/Coller : Copiez les cellules de la série, puis collez-les dans la zone de graphique.</a:t>
            </a:r>
          </a:p>
          <a:p>
            <a:pPr marL="0" indent="273050" algn="just">
              <a:buClr>
                <a:schemeClr val="accent3"/>
              </a:buClr>
              <a:buNone/>
              <a:defRPr/>
            </a:pPr>
            <a:r>
              <a:rPr lang="fr-FR" dirty="0">
                <a:latin typeface="Times New Roman" pitchFamily="18" charset="0"/>
                <a:cs typeface="Times New Roman" pitchFamily="18" charset="0"/>
              </a:rPr>
              <a:t> 2) Avec la fenêtre « Modifier la série»:  </a:t>
            </a:r>
          </a:p>
          <a:p>
            <a:pPr marL="0" indent="273050" algn="just">
              <a:buClr>
                <a:schemeClr val="accent3"/>
              </a:buClr>
              <a:buNone/>
              <a:defRPr/>
            </a:pPr>
            <a:r>
              <a:rPr lang="fr-FR" dirty="0">
                <a:latin typeface="Times New Roman" pitchFamily="18" charset="0"/>
                <a:cs typeface="Times New Roman" pitchFamily="18" charset="0"/>
              </a:rPr>
              <a:t>Affichez d’abord la fenêtre « Sélectionner la sources de données » en activant le bouton « Sélectionner des données » du groupe « Données » (onglet Création). </a:t>
            </a:r>
          </a:p>
          <a:p>
            <a:pPr marL="0" indent="273050" algn="just">
              <a:buClr>
                <a:schemeClr val="accent3"/>
              </a:buClr>
              <a:buNone/>
              <a:defRPr/>
            </a:pPr>
            <a:r>
              <a:rPr lang="fr-FR" dirty="0">
                <a:latin typeface="Times New Roman" pitchFamily="18" charset="0"/>
                <a:cs typeface="Times New Roman" pitchFamily="18" charset="0"/>
              </a:rPr>
              <a:t>Ou bien en faisant : clic droit sur la zone de graphique &gt; Sélectionner des données. Les données représentées apparaissent entourées. Cliquez sur le bouton « Ajouter ». </a:t>
            </a:r>
          </a:p>
          <a:p>
            <a:pPr marL="0" indent="273050" algn="just">
              <a:buClr>
                <a:schemeClr val="accent3"/>
              </a:buClr>
              <a:buNone/>
              <a:defRPr/>
            </a:pPr>
            <a:r>
              <a:rPr lang="fr-FR" dirty="0">
                <a:latin typeface="Times New Roman" pitchFamily="18" charset="0"/>
                <a:cs typeface="Times New Roman" pitchFamily="18" charset="0"/>
              </a:rPr>
              <a:t>La fenêtre « Modifier la série » s’affiche. Dans la zone « Nom de la série », saisissez le nom de la série à ajouter, ou sélectionnez la cellule de la feuille qui le contient (dans ce cas, il y a mise à jour si le contenu de la cellule change). </a:t>
            </a:r>
          </a:p>
          <a:p>
            <a:pPr marL="0" indent="273050" algn="just">
              <a:buClr>
                <a:schemeClr val="accent3"/>
              </a:buClr>
              <a:buNone/>
              <a:defRPr/>
            </a:pPr>
            <a:r>
              <a:rPr lang="fr-FR" dirty="0">
                <a:latin typeface="Times New Roman" pitchFamily="18" charset="0"/>
                <a:cs typeface="Times New Roman" pitchFamily="18" charset="0"/>
              </a:rPr>
              <a:t>Dans la zone « Valeurs de la série », laissez le signe égal =, et sélectionnez les cellules contenant les valeurs de la nouvelle série. Validez.</a:t>
            </a:r>
          </a:p>
        </p:txBody>
      </p:sp>
      <p:sp>
        <p:nvSpPr>
          <p:cNvPr id="7" name="Espace réservé du pied de page 6"/>
          <p:cNvSpPr>
            <a:spLocks noGrp="1"/>
          </p:cNvSpPr>
          <p:nvPr>
            <p:ph type="ftr" sz="quarter" idx="11"/>
          </p:nvPr>
        </p:nvSpPr>
        <p:spPr/>
        <p:txBody>
          <a:bodyPr/>
          <a:lstStyle/>
          <a:p>
            <a:pPr>
              <a:defRPr/>
            </a:pPr>
            <a:r>
              <a:rPr lang="en-US"/>
              <a:t>Formation Ms Excel - Mr EL HASANY</a:t>
            </a:r>
            <a:endParaRPr lang="fr-FR"/>
          </a:p>
        </p:txBody>
      </p:sp>
      <p:sp>
        <p:nvSpPr>
          <p:cNvPr id="6" name="Espace réservé du numéro de diapositive 5"/>
          <p:cNvSpPr>
            <a:spLocks noGrp="1"/>
          </p:cNvSpPr>
          <p:nvPr>
            <p:ph type="sldNum" sz="quarter" idx="12"/>
          </p:nvPr>
        </p:nvSpPr>
        <p:spPr/>
        <p:txBody>
          <a:bodyPr/>
          <a:lstStyle/>
          <a:p>
            <a:pPr>
              <a:defRPr/>
            </a:pPr>
            <a:fld id="{D33134B9-598A-4630-929B-C5C28EEA8B04}" type="slidenum">
              <a:rPr lang="fr-FR" smtClean="0"/>
              <a:pPr>
                <a:defRPr/>
              </a:pPr>
              <a:t>61</a:t>
            </a:fld>
            <a:endParaRPr lang="fr-FR"/>
          </a:p>
        </p:txBody>
      </p:sp>
      <p:sp>
        <p:nvSpPr>
          <p:cNvPr id="4" name="Rectangle 3"/>
          <p:cNvSpPr/>
          <p:nvPr/>
        </p:nvSpPr>
        <p:spPr>
          <a:xfrm>
            <a:off x="3647728" y="36658"/>
            <a:ext cx="6553200" cy="620713"/>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fr-FR" sz="3200" dirty="0"/>
              <a:t>Ajout d’une série de données </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contenu 2"/>
          <p:cNvSpPr>
            <a:spLocks noGrp="1"/>
          </p:cNvSpPr>
          <p:nvPr>
            <p:ph idx="1"/>
          </p:nvPr>
        </p:nvSpPr>
        <p:spPr>
          <a:xfrm>
            <a:off x="1595438" y="1655514"/>
            <a:ext cx="8964612" cy="5949950"/>
          </a:xfrm>
        </p:spPr>
        <p:txBody>
          <a:bodyPr/>
          <a:lstStyle/>
          <a:p>
            <a:pPr marL="85725" indent="276225" algn="just">
              <a:buNone/>
            </a:pPr>
            <a:r>
              <a:rPr lang="fr-FR" dirty="0"/>
              <a:t>Sous l’onglet Création, dans le groupe « Dispositions du graphique », Excel propose des dispositions en fonction du type de graphique. Cliquez sur la flèche « Autres » permet d’accéder à la galerie de toutes les dispositions proposées.</a:t>
            </a:r>
          </a:p>
          <a:p>
            <a:pPr marL="85725" indent="276225" algn="just">
              <a:buNone/>
            </a:pPr>
            <a:endParaRPr lang="fr-FR" dirty="0"/>
          </a:p>
          <a:p>
            <a:pPr marL="85725" indent="276225" algn="just">
              <a:buNone/>
            </a:pPr>
            <a:r>
              <a:rPr lang="fr-FR" dirty="0"/>
              <a:t>Pour la création du titre pour le graphique ou le titre pour les axes ou pour modifier l’emplacement des légendes consultez l’onglet «Disposition» puis  le groupe  «Etiquettes»…</a:t>
            </a:r>
          </a:p>
          <a:p>
            <a:pPr marL="85725" indent="276225" algn="just">
              <a:buNone/>
            </a:pPr>
            <a:endParaRPr lang="fr-FR" dirty="0"/>
          </a:p>
        </p:txBody>
      </p:sp>
      <p:sp>
        <p:nvSpPr>
          <p:cNvPr id="7" name="Espace réservé du pied de page 6"/>
          <p:cNvSpPr>
            <a:spLocks noGrp="1"/>
          </p:cNvSpPr>
          <p:nvPr>
            <p:ph type="ftr" sz="quarter" idx="11"/>
          </p:nvPr>
        </p:nvSpPr>
        <p:spPr/>
        <p:txBody>
          <a:bodyPr/>
          <a:lstStyle/>
          <a:p>
            <a:pPr>
              <a:defRPr/>
            </a:pPr>
            <a:r>
              <a:rPr lang="en-US"/>
              <a:t>Formation Ms Excel - Mr EL HASANY</a:t>
            </a:r>
            <a:endParaRPr lang="fr-FR"/>
          </a:p>
        </p:txBody>
      </p:sp>
      <p:sp>
        <p:nvSpPr>
          <p:cNvPr id="6" name="Espace réservé du numéro de diapositive 5"/>
          <p:cNvSpPr>
            <a:spLocks noGrp="1"/>
          </p:cNvSpPr>
          <p:nvPr>
            <p:ph type="sldNum" sz="quarter" idx="12"/>
          </p:nvPr>
        </p:nvSpPr>
        <p:spPr/>
        <p:txBody>
          <a:bodyPr/>
          <a:lstStyle/>
          <a:p>
            <a:pPr>
              <a:defRPr/>
            </a:pPr>
            <a:fld id="{01EA3F3D-86A4-485B-BBAA-EDEF5A66088B}" type="slidenum">
              <a:rPr lang="fr-FR" smtClean="0"/>
              <a:pPr>
                <a:defRPr/>
              </a:pPr>
              <a:t>62</a:t>
            </a:fld>
            <a:endParaRPr lang="fr-FR"/>
          </a:p>
        </p:txBody>
      </p:sp>
      <p:sp>
        <p:nvSpPr>
          <p:cNvPr id="4" name="Rectangle 3"/>
          <p:cNvSpPr/>
          <p:nvPr/>
        </p:nvSpPr>
        <p:spPr>
          <a:xfrm>
            <a:off x="2566988" y="676027"/>
            <a:ext cx="6553200" cy="620713"/>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fr-FR" sz="3200" dirty="0"/>
              <a:t>La mie en forme de Graphique.</a:t>
            </a:r>
            <a:endParaRPr lang="fr-FR" sz="3200" b="1" dirty="0"/>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contenu 2"/>
          <p:cNvSpPr>
            <a:spLocks noGrp="1"/>
          </p:cNvSpPr>
          <p:nvPr>
            <p:ph idx="1"/>
          </p:nvPr>
        </p:nvSpPr>
        <p:spPr>
          <a:xfrm>
            <a:off x="1595438" y="1223963"/>
            <a:ext cx="8964612" cy="5949950"/>
          </a:xfrm>
        </p:spPr>
        <p:txBody>
          <a:bodyPr/>
          <a:lstStyle/>
          <a:p>
            <a:pPr marL="0" indent="450850">
              <a:buNone/>
            </a:pPr>
            <a:r>
              <a:rPr lang="fr-FR" dirty="0">
                <a:latin typeface="Times New Roman" pitchFamily="18" charset="0"/>
                <a:cs typeface="Times New Roman" pitchFamily="18" charset="0"/>
              </a:rPr>
              <a:t>On peut copier une zone de graphique en image. Ses éléments ne seront plus modifiables. Si les données sources changent, le « graphique image » ne sera pas modifié. </a:t>
            </a:r>
          </a:p>
          <a:p>
            <a:pPr marL="0" indent="450850">
              <a:buNone/>
            </a:pPr>
            <a:r>
              <a:rPr lang="fr-FR" dirty="0">
                <a:latin typeface="Times New Roman" pitchFamily="18" charset="0"/>
                <a:cs typeface="Times New Roman" pitchFamily="18" charset="0"/>
              </a:rPr>
              <a:t>Pour copier la zone de graphique en image:  Sélectionnez la zone de graphique puis sous l’onglet Accueil, dans le groupe « Presse-papiers », ouvrez le menu déroulant du bouton « Coller » &gt; En tant qu’image &gt; Copier comme image. Renseignez la fenêtre. Validez. </a:t>
            </a:r>
          </a:p>
          <a:p>
            <a:pPr marL="0" indent="450850">
              <a:buNone/>
            </a:pPr>
            <a:r>
              <a:rPr lang="fr-FR" dirty="0">
                <a:latin typeface="Times New Roman" pitchFamily="18" charset="0"/>
                <a:cs typeface="Times New Roman" pitchFamily="18" charset="0"/>
              </a:rPr>
              <a:t>Placez le curseur à l’emplacement de destination de l’image. Collez. </a:t>
            </a:r>
          </a:p>
        </p:txBody>
      </p:sp>
      <p:sp>
        <p:nvSpPr>
          <p:cNvPr id="7" name="Espace réservé du pied de page 6"/>
          <p:cNvSpPr>
            <a:spLocks noGrp="1"/>
          </p:cNvSpPr>
          <p:nvPr>
            <p:ph type="ftr" sz="quarter" idx="11"/>
          </p:nvPr>
        </p:nvSpPr>
        <p:spPr/>
        <p:txBody>
          <a:bodyPr/>
          <a:lstStyle/>
          <a:p>
            <a:pPr>
              <a:defRPr/>
            </a:pPr>
            <a:r>
              <a:rPr lang="en-US"/>
              <a:t>Formation Ms Excel - Mr EL HASANY</a:t>
            </a:r>
            <a:endParaRPr lang="fr-FR"/>
          </a:p>
        </p:txBody>
      </p:sp>
      <p:sp>
        <p:nvSpPr>
          <p:cNvPr id="6" name="Espace réservé du numéro de diapositive 5"/>
          <p:cNvSpPr>
            <a:spLocks noGrp="1"/>
          </p:cNvSpPr>
          <p:nvPr>
            <p:ph type="sldNum" sz="quarter" idx="12"/>
          </p:nvPr>
        </p:nvSpPr>
        <p:spPr/>
        <p:txBody>
          <a:bodyPr/>
          <a:lstStyle/>
          <a:p>
            <a:pPr>
              <a:defRPr/>
            </a:pPr>
            <a:fld id="{31EC12D2-D075-41C7-B762-4C913DCA598F}" type="slidenum">
              <a:rPr lang="fr-FR" smtClean="0"/>
              <a:pPr>
                <a:defRPr/>
              </a:pPr>
              <a:t>63</a:t>
            </a:fld>
            <a:endParaRPr lang="fr-FR"/>
          </a:p>
        </p:txBody>
      </p:sp>
      <p:sp>
        <p:nvSpPr>
          <p:cNvPr id="4" name="Rectangle 3"/>
          <p:cNvSpPr/>
          <p:nvPr/>
        </p:nvSpPr>
        <p:spPr>
          <a:xfrm>
            <a:off x="2819400" y="328648"/>
            <a:ext cx="6553200" cy="620712"/>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fr-FR" sz="3200" b="1" dirty="0"/>
              <a:t>COPIER UN GRAPHIQUE EN IMAGE</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contenu 2"/>
          <p:cNvSpPr>
            <a:spLocks noGrp="1"/>
          </p:cNvSpPr>
          <p:nvPr>
            <p:ph idx="1"/>
          </p:nvPr>
        </p:nvSpPr>
        <p:spPr>
          <a:xfrm>
            <a:off x="1595438" y="908050"/>
            <a:ext cx="8964612" cy="5949950"/>
          </a:xfrm>
        </p:spPr>
        <p:txBody>
          <a:bodyPr/>
          <a:lstStyle/>
          <a:p>
            <a:pPr marL="0" indent="450850">
              <a:buNone/>
            </a:pPr>
            <a:r>
              <a:rPr lang="fr-FR" sz="2800">
                <a:latin typeface="Times New Roman" pitchFamily="18" charset="0"/>
                <a:cs typeface="Times New Roman" pitchFamily="18" charset="0"/>
              </a:rPr>
              <a:t>Pour placer un objet sur une feuille, on se sert sous l’onglet « Insertion », du groupe « Illustrations » pour les trois premiers types d’objets; Image, Formes et SmartArt par contre du groupe « Texte » qu’on insère WordArt. </a:t>
            </a:r>
          </a:p>
          <a:p>
            <a:pPr marL="0" indent="450850">
              <a:buNone/>
            </a:pPr>
            <a:r>
              <a:rPr lang="fr-FR" sz="2800">
                <a:latin typeface="Times New Roman" pitchFamily="18" charset="0"/>
                <a:cs typeface="Times New Roman" pitchFamily="18" charset="0"/>
              </a:rPr>
              <a:t> Faire un clic droit sur un objet ouvre un menu de commandes propres à ce type d’objet. </a:t>
            </a:r>
          </a:p>
          <a:p>
            <a:pPr marL="0" indent="450850">
              <a:buNone/>
            </a:pPr>
            <a:r>
              <a:rPr lang="fr-FR" sz="2800">
                <a:latin typeface="Times New Roman" pitchFamily="18" charset="0"/>
                <a:cs typeface="Times New Roman" pitchFamily="18" charset="0"/>
              </a:rPr>
              <a:t>Double-cliquer sur un objet permet d’afficher l’onglet « Format » de ce type d’objet. Il existe de nombreuses possibilités de mises en forme.</a:t>
            </a:r>
          </a:p>
          <a:p>
            <a:pPr marL="0" indent="450850">
              <a:buNone/>
            </a:pPr>
            <a:r>
              <a:rPr lang="fr-FR" sz="2800">
                <a:latin typeface="Times New Roman" pitchFamily="18" charset="0"/>
                <a:cs typeface="Times New Roman" pitchFamily="18" charset="0"/>
              </a:rPr>
              <a:t>Sous Excel, un objet graphique est toujours un objet « flottant », posé sur la feuille.</a:t>
            </a:r>
          </a:p>
        </p:txBody>
      </p:sp>
      <p:sp>
        <p:nvSpPr>
          <p:cNvPr id="7" name="Espace réservé du pied de page 6"/>
          <p:cNvSpPr>
            <a:spLocks noGrp="1"/>
          </p:cNvSpPr>
          <p:nvPr>
            <p:ph type="ftr" sz="quarter" idx="11"/>
          </p:nvPr>
        </p:nvSpPr>
        <p:spPr/>
        <p:txBody>
          <a:bodyPr/>
          <a:lstStyle/>
          <a:p>
            <a:pPr>
              <a:defRPr/>
            </a:pPr>
            <a:r>
              <a:rPr lang="en-US"/>
              <a:t>Formation Ms Excel - Mr EL HASANY</a:t>
            </a:r>
            <a:endParaRPr lang="fr-FR"/>
          </a:p>
        </p:txBody>
      </p:sp>
      <p:sp>
        <p:nvSpPr>
          <p:cNvPr id="6" name="Espace réservé du numéro de diapositive 5"/>
          <p:cNvSpPr>
            <a:spLocks noGrp="1"/>
          </p:cNvSpPr>
          <p:nvPr>
            <p:ph type="sldNum" sz="quarter" idx="12"/>
          </p:nvPr>
        </p:nvSpPr>
        <p:spPr/>
        <p:txBody>
          <a:bodyPr/>
          <a:lstStyle/>
          <a:p>
            <a:pPr>
              <a:defRPr/>
            </a:pPr>
            <a:fld id="{59A6481A-149F-479E-B87C-85EC894700DE}" type="slidenum">
              <a:rPr lang="fr-FR" smtClean="0"/>
              <a:pPr>
                <a:defRPr/>
              </a:pPr>
              <a:t>64</a:t>
            </a:fld>
            <a:endParaRPr lang="fr-FR"/>
          </a:p>
        </p:txBody>
      </p:sp>
      <p:sp>
        <p:nvSpPr>
          <p:cNvPr id="4" name="Rectangle 3"/>
          <p:cNvSpPr/>
          <p:nvPr/>
        </p:nvSpPr>
        <p:spPr>
          <a:xfrm>
            <a:off x="2819400" y="263545"/>
            <a:ext cx="6553200" cy="620713"/>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fr-FR" sz="3200" b="1" dirty="0">
                <a:latin typeface="Times New Roman" pitchFamily="18" charset="0"/>
                <a:cs typeface="Times New Roman" pitchFamily="18" charset="0"/>
              </a:rPr>
              <a:t>Insertion d’objet sur une feuille </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contenu 2"/>
          <p:cNvSpPr>
            <a:spLocks noGrp="1"/>
          </p:cNvSpPr>
          <p:nvPr>
            <p:ph idx="1"/>
          </p:nvPr>
        </p:nvSpPr>
        <p:spPr>
          <a:xfrm>
            <a:off x="1595438" y="908050"/>
            <a:ext cx="8964612" cy="5949950"/>
          </a:xfrm>
        </p:spPr>
        <p:txBody>
          <a:bodyPr/>
          <a:lstStyle/>
          <a:p>
            <a:pPr marL="85725" indent="276225">
              <a:buNone/>
            </a:pPr>
            <a:r>
              <a:rPr lang="fr-FR" dirty="0"/>
              <a:t>    </a:t>
            </a:r>
          </a:p>
          <a:p>
            <a:pPr marL="85725" indent="276225">
              <a:buNone/>
            </a:pPr>
            <a:endParaRPr lang="fr-FR" dirty="0"/>
          </a:p>
          <a:p>
            <a:pPr marL="85725" indent="276225">
              <a:buNone/>
            </a:pPr>
            <a:r>
              <a:rPr lang="fr-FR" dirty="0"/>
              <a:t>Pour déplacer ou traiter divers objets simultanément, il est pratique de les grouper : sélectionnez les objets, puis sous l’onglet « Format», dans le groupe « Organiser », activez le bouton « Grouper ». Ce bouton permet ensuite de les dissocier.</a:t>
            </a:r>
          </a:p>
        </p:txBody>
      </p:sp>
      <p:sp>
        <p:nvSpPr>
          <p:cNvPr id="7" name="Espace réservé du pied de page 6"/>
          <p:cNvSpPr>
            <a:spLocks noGrp="1"/>
          </p:cNvSpPr>
          <p:nvPr>
            <p:ph type="ftr" sz="quarter" idx="11"/>
          </p:nvPr>
        </p:nvSpPr>
        <p:spPr/>
        <p:txBody>
          <a:bodyPr/>
          <a:lstStyle/>
          <a:p>
            <a:pPr>
              <a:defRPr/>
            </a:pPr>
            <a:r>
              <a:rPr lang="en-US"/>
              <a:t>Formation Ms Excel - Mr EL HASANY</a:t>
            </a:r>
            <a:endParaRPr lang="fr-FR"/>
          </a:p>
        </p:txBody>
      </p:sp>
      <p:sp>
        <p:nvSpPr>
          <p:cNvPr id="6" name="Espace réservé du numéro de diapositive 5"/>
          <p:cNvSpPr>
            <a:spLocks noGrp="1"/>
          </p:cNvSpPr>
          <p:nvPr>
            <p:ph type="sldNum" sz="quarter" idx="12"/>
          </p:nvPr>
        </p:nvSpPr>
        <p:spPr/>
        <p:txBody>
          <a:bodyPr/>
          <a:lstStyle/>
          <a:p>
            <a:pPr>
              <a:defRPr/>
            </a:pPr>
            <a:fld id="{5B321E6A-9FB0-4426-A813-F724710C620F}" type="slidenum">
              <a:rPr lang="fr-FR" smtClean="0"/>
              <a:pPr>
                <a:defRPr/>
              </a:pPr>
              <a:t>65</a:t>
            </a:fld>
            <a:endParaRPr lang="fr-FR"/>
          </a:p>
        </p:txBody>
      </p:sp>
      <p:sp>
        <p:nvSpPr>
          <p:cNvPr id="4" name="Rectangle 3"/>
          <p:cNvSpPr/>
          <p:nvPr/>
        </p:nvSpPr>
        <p:spPr>
          <a:xfrm>
            <a:off x="2588098" y="404665"/>
            <a:ext cx="6553200" cy="620713"/>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fr-FR" sz="3200" dirty="0"/>
              <a:t>Grouper des objets </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a:xfrm>
            <a:off x="1992313" y="333376"/>
            <a:ext cx="8229600" cy="1800225"/>
          </a:xfrm>
          <a:blipFill dpi="0" rotWithShape="1">
            <a:blip r:embed="rId2" cstate="print"/>
            <a:srcRect/>
            <a:tile tx="0" ty="0" sx="100000" sy="100000" flip="none" algn="tl"/>
          </a:blipFill>
        </p:spPr>
        <p:txBody>
          <a:bodyPr>
            <a:normAutofit/>
          </a:bodyPr>
          <a:lstStyle/>
          <a:p>
            <a:pPr algn="ctr" eaLnBrk="1" hangingPunct="1"/>
            <a:r>
              <a:rPr lang="fr-FR" sz="4800" b="1" u="sng" dirty="0">
                <a:solidFill>
                  <a:srgbClr val="0070C0"/>
                </a:solidFill>
              </a:rPr>
              <a:t>LES TABLEAUX CROISES DYNAMIQUES </a:t>
            </a:r>
            <a:endParaRPr lang="fr-FR" sz="4800" u="sng" dirty="0">
              <a:solidFill>
                <a:srgbClr val="0070C0"/>
              </a:solidFill>
            </a:endParaRPr>
          </a:p>
        </p:txBody>
      </p:sp>
      <p:sp>
        <p:nvSpPr>
          <p:cNvPr id="6" name="Espace réservé du pied de page 5"/>
          <p:cNvSpPr>
            <a:spLocks noGrp="1"/>
          </p:cNvSpPr>
          <p:nvPr>
            <p:ph type="ftr" sz="quarter" idx="11"/>
          </p:nvPr>
        </p:nvSpPr>
        <p:spPr/>
        <p:txBody>
          <a:bodyPr/>
          <a:lstStyle/>
          <a:p>
            <a:pPr>
              <a:defRPr/>
            </a:pPr>
            <a:r>
              <a:rPr lang="en-US"/>
              <a:t>Formation Ms Excel - Mr EL HASANY</a:t>
            </a:r>
            <a:endParaRPr lang="fr-FR"/>
          </a:p>
        </p:txBody>
      </p:sp>
      <p:sp>
        <p:nvSpPr>
          <p:cNvPr id="5" name="Espace réservé du numéro de diapositive 4"/>
          <p:cNvSpPr>
            <a:spLocks noGrp="1"/>
          </p:cNvSpPr>
          <p:nvPr>
            <p:ph type="sldNum" sz="quarter" idx="12"/>
          </p:nvPr>
        </p:nvSpPr>
        <p:spPr/>
        <p:txBody>
          <a:bodyPr/>
          <a:lstStyle/>
          <a:p>
            <a:pPr>
              <a:defRPr/>
            </a:pPr>
            <a:fld id="{E81612DF-A725-4627-8A39-8D391E3CCBFC}" type="slidenum">
              <a:rPr lang="fr-FR" smtClean="0"/>
              <a:pPr>
                <a:defRPr/>
              </a:pPr>
              <a:t>66</a:t>
            </a:fld>
            <a:endParaRPr lang="fr-FR"/>
          </a:p>
        </p:txBody>
      </p:sp>
      <p:sp>
        <p:nvSpPr>
          <p:cNvPr id="22531" name="Rectangle 3"/>
          <p:cNvSpPr>
            <a:spLocks noChangeArrowheads="1"/>
          </p:cNvSpPr>
          <p:nvPr/>
        </p:nvSpPr>
        <p:spPr bwMode="auto">
          <a:xfrm>
            <a:off x="1558926" y="2205038"/>
            <a:ext cx="8964613" cy="4862870"/>
          </a:xfrm>
          <a:prstGeom prst="rect">
            <a:avLst/>
          </a:prstGeom>
          <a:noFill/>
          <a:ln w="9525">
            <a:noFill/>
            <a:miter lim="800000"/>
            <a:headEnd/>
            <a:tailEnd/>
          </a:ln>
        </p:spPr>
        <p:txBody>
          <a:bodyPr>
            <a:spAutoFit/>
          </a:bodyPr>
          <a:lstStyle/>
          <a:p>
            <a:pPr indent="712788" algn="just"/>
            <a:r>
              <a:rPr lang="fr-FR" sz="3100" dirty="0">
                <a:cs typeface="Times New Roman" pitchFamily="18" charset="0"/>
              </a:rPr>
              <a:t>Un tableau croisé dynamique permet de combiner et de comparer des données, pour mieux les analyser. </a:t>
            </a:r>
          </a:p>
          <a:p>
            <a:pPr indent="712788" algn="just"/>
            <a:r>
              <a:rPr lang="fr-FR" sz="3100" dirty="0">
                <a:cs typeface="Times New Roman" pitchFamily="18" charset="0"/>
              </a:rPr>
              <a:t>Un tableau croisé dynamique est évolutif, facilement modifiable. Il permet d’examiner les données sous des angles différents. </a:t>
            </a:r>
          </a:p>
          <a:p>
            <a:pPr indent="712788" algn="just"/>
            <a:r>
              <a:rPr lang="fr-FR" sz="3100" dirty="0">
                <a:cs typeface="Times New Roman" pitchFamily="18" charset="0"/>
              </a:rPr>
              <a:t>Il peut être complété par un graphique croisé dynamique représentant les données du tableau. Principes et procédures qui lui sont applicables, sont similaires à ceux du tableau. </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95438" y="1583506"/>
            <a:ext cx="8964612" cy="5949950"/>
          </a:xfrm>
        </p:spPr>
        <p:txBody>
          <a:bodyPr>
            <a:normAutofit/>
          </a:bodyPr>
          <a:lstStyle/>
          <a:p>
            <a:pPr marL="85725" indent="276225">
              <a:buClr>
                <a:schemeClr val="accent3"/>
              </a:buClr>
              <a:buNone/>
              <a:defRPr/>
            </a:pPr>
            <a:r>
              <a:rPr lang="fr-FR" dirty="0"/>
              <a:t>Pour créer un tableau croisé dynamique, sélectionnez d’abord une cellule quelconque de la plage des colonnes de données. Puis affichez la fenêtre « Créer un tableau croisé dynamique » : sous l’onglet « Insertion », dans le groupe « Tableaux », activez le bouton « Insérer un tableau croisé dynamique ».</a:t>
            </a:r>
          </a:p>
          <a:p>
            <a:pPr marL="85725" indent="276225" algn="ctr">
              <a:buClr>
                <a:schemeClr val="accent3"/>
              </a:buClr>
              <a:buNone/>
              <a:defRPr/>
            </a:pPr>
            <a:r>
              <a:rPr lang="fr-FR" i="1" dirty="0"/>
              <a:t>     </a:t>
            </a:r>
            <a:r>
              <a:rPr lang="fr-FR" sz="3200" b="1" dirty="0">
                <a:solidFill>
                  <a:schemeClr val="dk1"/>
                </a:solidFill>
              </a:rPr>
              <a:t>Dépôt des champs </a:t>
            </a:r>
          </a:p>
          <a:p>
            <a:pPr marL="82550" indent="273050">
              <a:buClr>
                <a:schemeClr val="accent3"/>
              </a:buClr>
              <a:buNone/>
              <a:defRPr/>
            </a:pPr>
            <a:r>
              <a:rPr lang="fr-FR" dirty="0"/>
              <a:t>Par cliqué-glissé, déposez un champ de la « Liste de champs » jusque dans la zone « Etiquettes de colonnes », de même, déposez un autre champ dans la zone « Etiquettes de lignes ». Et déposez aussi un champ dans la zone « Valeurs ».</a:t>
            </a:r>
          </a:p>
          <a:p>
            <a:pPr marL="82550" indent="273050">
              <a:buClr>
                <a:schemeClr val="accent3"/>
              </a:buClr>
              <a:buNone/>
              <a:defRPr/>
            </a:pPr>
            <a:r>
              <a:rPr lang="fr-FR" dirty="0"/>
              <a:t>Pour mieux comprendre nous allons prendre un exemple: </a:t>
            </a:r>
          </a:p>
          <a:p>
            <a:pPr marL="85725" indent="276225">
              <a:buClr>
                <a:schemeClr val="accent3"/>
              </a:buClr>
              <a:buNone/>
              <a:defRPr/>
            </a:pPr>
            <a:endParaRPr lang="fr-FR" dirty="0"/>
          </a:p>
        </p:txBody>
      </p:sp>
      <p:sp>
        <p:nvSpPr>
          <p:cNvPr id="7" name="Espace réservé du pied de page 6"/>
          <p:cNvSpPr>
            <a:spLocks noGrp="1"/>
          </p:cNvSpPr>
          <p:nvPr>
            <p:ph type="ftr" sz="quarter" idx="11"/>
          </p:nvPr>
        </p:nvSpPr>
        <p:spPr/>
        <p:txBody>
          <a:bodyPr/>
          <a:lstStyle/>
          <a:p>
            <a:pPr>
              <a:defRPr/>
            </a:pPr>
            <a:r>
              <a:rPr lang="en-US"/>
              <a:t>Formation Ms Excel - Mr EL HASANY</a:t>
            </a:r>
            <a:endParaRPr lang="fr-FR"/>
          </a:p>
        </p:txBody>
      </p:sp>
      <p:sp>
        <p:nvSpPr>
          <p:cNvPr id="6" name="Espace réservé du numéro de diapositive 5"/>
          <p:cNvSpPr>
            <a:spLocks noGrp="1"/>
          </p:cNvSpPr>
          <p:nvPr>
            <p:ph type="sldNum" sz="quarter" idx="12"/>
          </p:nvPr>
        </p:nvSpPr>
        <p:spPr/>
        <p:txBody>
          <a:bodyPr/>
          <a:lstStyle/>
          <a:p>
            <a:pPr>
              <a:defRPr/>
            </a:pPr>
            <a:fld id="{229ED359-95EA-492F-B807-CFB34224830F}" type="slidenum">
              <a:rPr lang="fr-FR" smtClean="0"/>
              <a:pPr>
                <a:defRPr/>
              </a:pPr>
              <a:t>67</a:t>
            </a:fld>
            <a:endParaRPr lang="fr-FR"/>
          </a:p>
        </p:txBody>
      </p:sp>
      <p:sp>
        <p:nvSpPr>
          <p:cNvPr id="4" name="Rectangle 3"/>
          <p:cNvSpPr/>
          <p:nvPr/>
        </p:nvSpPr>
        <p:spPr>
          <a:xfrm>
            <a:off x="2566988" y="819919"/>
            <a:ext cx="6553200" cy="69215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fr-FR" sz="3200" b="1" dirty="0"/>
              <a:t>CREATION D’UN TABLEAU CROISE DYNAMIQUE</a:t>
            </a:r>
            <a:endParaRPr lang="fr-FR" sz="3200" dirty="0"/>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u contenu 2"/>
          <p:cNvSpPr>
            <a:spLocks noGrp="1"/>
          </p:cNvSpPr>
          <p:nvPr>
            <p:ph idx="1"/>
          </p:nvPr>
        </p:nvSpPr>
        <p:spPr>
          <a:xfrm>
            <a:off x="1703512" y="1484784"/>
            <a:ext cx="8641084" cy="5949950"/>
          </a:xfrm>
        </p:spPr>
        <p:txBody>
          <a:bodyPr/>
          <a:lstStyle/>
          <a:p>
            <a:pPr marL="82550" indent="368300" algn="just">
              <a:buNone/>
            </a:pPr>
            <a:r>
              <a:rPr lang="fr-FR" dirty="0">
                <a:latin typeface="Times New Roman" pitchFamily="18" charset="0"/>
                <a:cs typeface="Times New Roman" pitchFamily="18" charset="0"/>
              </a:rPr>
              <a:t>1) Sélectionnez une cellule quelconque de la plage de tableau source, puis affichez la fenêtre « Créer un tableau croisé dynamique » : sous l’onglet « Insertion », dans le groupe « Tableaux », activez le bouton « Insérer un tableau croisé dynamique ». </a:t>
            </a:r>
          </a:p>
          <a:p>
            <a:pPr marL="82550" indent="368300" algn="just">
              <a:buNone/>
            </a:pPr>
            <a:r>
              <a:rPr lang="fr-FR" dirty="0">
                <a:latin typeface="Times New Roman" pitchFamily="18" charset="0"/>
                <a:cs typeface="Times New Roman" pitchFamily="18" charset="0"/>
              </a:rPr>
              <a:t>2) Indiquez l’emplacement du tableau croisé dynamique (nouvelle feuille ou feuille existante) cliquez dans la zone de saisie, et sélectionnez la première cellule de l’emplacement prévu pour le tableau. </a:t>
            </a:r>
          </a:p>
          <a:p>
            <a:pPr marL="82550" indent="368300" algn="just">
              <a:buNone/>
            </a:pPr>
            <a:r>
              <a:rPr lang="fr-FR" dirty="0">
                <a:latin typeface="Times New Roman" pitchFamily="18" charset="0"/>
                <a:cs typeface="Times New Roman" pitchFamily="18" charset="0"/>
              </a:rPr>
              <a:t>3) Dépôt des champs Par cliqué-glissé: déposez le champ « Centre » de la « Liste de champs » dans la zone « Etiquettes de colonnes », Et déposez, de même, le champ « Année » dans la zone « Etiquettes de lignes ». Déposez enfin le champ « Nbre reçus » dans la zone « Valeurs ». </a:t>
            </a:r>
          </a:p>
        </p:txBody>
      </p:sp>
      <p:sp>
        <p:nvSpPr>
          <p:cNvPr id="7" name="Espace réservé du pied de page 6"/>
          <p:cNvSpPr>
            <a:spLocks noGrp="1"/>
          </p:cNvSpPr>
          <p:nvPr>
            <p:ph type="ftr" sz="quarter" idx="11"/>
          </p:nvPr>
        </p:nvSpPr>
        <p:spPr/>
        <p:txBody>
          <a:bodyPr/>
          <a:lstStyle/>
          <a:p>
            <a:pPr>
              <a:defRPr/>
            </a:pPr>
            <a:r>
              <a:rPr lang="en-US"/>
              <a:t>Formation Ms Excel - Mr EL HASANY</a:t>
            </a:r>
            <a:endParaRPr lang="fr-FR"/>
          </a:p>
        </p:txBody>
      </p:sp>
      <p:sp>
        <p:nvSpPr>
          <p:cNvPr id="6" name="Espace réservé du numéro de diapositive 5"/>
          <p:cNvSpPr>
            <a:spLocks noGrp="1"/>
          </p:cNvSpPr>
          <p:nvPr>
            <p:ph type="sldNum" sz="quarter" idx="12"/>
          </p:nvPr>
        </p:nvSpPr>
        <p:spPr/>
        <p:txBody>
          <a:bodyPr/>
          <a:lstStyle/>
          <a:p>
            <a:pPr>
              <a:defRPr/>
            </a:pPr>
            <a:fld id="{2AB5A428-75E7-4F4F-9735-2D17C923E740}" type="slidenum">
              <a:rPr lang="fr-FR" smtClean="0"/>
              <a:pPr>
                <a:defRPr/>
              </a:pPr>
              <a:t>68</a:t>
            </a:fld>
            <a:endParaRPr lang="fr-FR"/>
          </a:p>
        </p:txBody>
      </p:sp>
      <p:sp>
        <p:nvSpPr>
          <p:cNvPr id="4" name="Rectangle 3"/>
          <p:cNvSpPr/>
          <p:nvPr/>
        </p:nvSpPr>
        <p:spPr>
          <a:xfrm>
            <a:off x="2574421" y="287338"/>
            <a:ext cx="6553200" cy="620713"/>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fr-FR" sz="3200" dirty="0"/>
              <a:t>Création d’un tableau croise  </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u contenu 2"/>
          <p:cNvSpPr>
            <a:spLocks noGrp="1"/>
          </p:cNvSpPr>
          <p:nvPr>
            <p:ph idx="1"/>
          </p:nvPr>
        </p:nvSpPr>
        <p:spPr>
          <a:xfrm>
            <a:off x="1700118" y="1960663"/>
            <a:ext cx="8964612" cy="5589587"/>
          </a:xfrm>
        </p:spPr>
        <p:txBody>
          <a:bodyPr/>
          <a:lstStyle/>
          <a:p>
            <a:pPr algn="ctr" eaLnBrk="1" hangingPunct="1">
              <a:buFont typeface="Wingdings 2" pitchFamily="18" charset="2"/>
              <a:buNone/>
            </a:pPr>
            <a:r>
              <a:rPr lang="fr-FR" b="1" u="sng" dirty="0">
                <a:latin typeface="Times New Roman" pitchFamily="18" charset="0"/>
                <a:cs typeface="Times New Roman" pitchFamily="18" charset="0"/>
              </a:rPr>
              <a:t>Remplacez les totaux de Somme par des totaux de Moyenne : </a:t>
            </a:r>
          </a:p>
          <a:p>
            <a:pPr algn="just" eaLnBrk="1" hangingPunct="1">
              <a:buFont typeface="Wingdings 2" pitchFamily="18" charset="2"/>
              <a:buNone/>
            </a:pPr>
            <a:r>
              <a:rPr lang="fr-FR" dirty="0">
                <a:latin typeface="Times New Roman" pitchFamily="18" charset="0"/>
                <a:cs typeface="Times New Roman" pitchFamily="18" charset="0"/>
              </a:rPr>
              <a:t>1) Affichez la fenêtre « Paramètres des champs de valeurs » : dans la zone « Valeurs » en bas du volet « Liste de champs », cliquez sur le champ « Somme de Nbre reçus » &gt; « Paramètres des champs de valeurs ». </a:t>
            </a:r>
          </a:p>
          <a:p>
            <a:pPr algn="just" eaLnBrk="1" hangingPunct="1">
              <a:buFont typeface="Wingdings 2" pitchFamily="18" charset="2"/>
              <a:buNone/>
            </a:pPr>
            <a:r>
              <a:rPr lang="fr-FR" dirty="0">
                <a:latin typeface="Times New Roman" pitchFamily="18" charset="0"/>
                <a:cs typeface="Times New Roman" pitchFamily="18" charset="0"/>
              </a:rPr>
              <a:t>2) Sélectionnez la fonction « Moyenne » et attribuez le nom « Nbre moyen de reçus ». Validez.</a:t>
            </a:r>
          </a:p>
        </p:txBody>
      </p:sp>
      <p:sp>
        <p:nvSpPr>
          <p:cNvPr id="7" name="Espace réservé du pied de page 6"/>
          <p:cNvSpPr>
            <a:spLocks noGrp="1"/>
          </p:cNvSpPr>
          <p:nvPr>
            <p:ph type="ftr" sz="quarter" idx="11"/>
          </p:nvPr>
        </p:nvSpPr>
        <p:spPr/>
        <p:txBody>
          <a:bodyPr/>
          <a:lstStyle/>
          <a:p>
            <a:pPr>
              <a:defRPr/>
            </a:pPr>
            <a:r>
              <a:rPr lang="en-US"/>
              <a:t>Formation Ms Excel - Mr EL HASANY</a:t>
            </a:r>
            <a:endParaRPr lang="fr-FR"/>
          </a:p>
        </p:txBody>
      </p:sp>
      <p:sp>
        <p:nvSpPr>
          <p:cNvPr id="6" name="Espace réservé du numéro de diapositive 5"/>
          <p:cNvSpPr>
            <a:spLocks noGrp="1"/>
          </p:cNvSpPr>
          <p:nvPr>
            <p:ph type="sldNum" sz="quarter" idx="12"/>
          </p:nvPr>
        </p:nvSpPr>
        <p:spPr/>
        <p:txBody>
          <a:bodyPr/>
          <a:lstStyle/>
          <a:p>
            <a:pPr>
              <a:defRPr/>
            </a:pPr>
            <a:fld id="{9D7804C8-80F2-4ADF-9CBF-8C28A7B0E14F}" type="slidenum">
              <a:rPr lang="fr-FR" smtClean="0"/>
              <a:pPr>
                <a:defRPr/>
              </a:pPr>
              <a:t>69</a:t>
            </a:fld>
            <a:endParaRPr lang="fr-FR"/>
          </a:p>
        </p:txBody>
      </p:sp>
      <p:sp>
        <p:nvSpPr>
          <p:cNvPr id="4" name="Rectangle 3"/>
          <p:cNvSpPr/>
          <p:nvPr/>
        </p:nvSpPr>
        <p:spPr>
          <a:xfrm>
            <a:off x="2671668" y="836712"/>
            <a:ext cx="6553200" cy="69215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defRPr/>
            </a:pPr>
            <a:endParaRPr lang="fr-FR" sz="3200" dirty="0"/>
          </a:p>
          <a:p>
            <a:pPr algn="ctr">
              <a:defRPr/>
            </a:pPr>
            <a:r>
              <a:rPr lang="fr-FR" sz="3200" dirty="0"/>
              <a:t>Changement de la fonction de synthèse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157536" y="546844"/>
            <a:ext cx="9684568" cy="548680"/>
          </a:xfrm>
          <a:solidFill>
            <a:schemeClr val="tx1">
              <a:lumMod val="95000"/>
              <a:lumOff val="5000"/>
            </a:schemeClr>
          </a:solidFill>
        </p:spPr>
        <p:txBody>
          <a:bodyPr vert="horz" lIns="91440" tIns="45720" rIns="91440" bIns="45720" rtlCol="0" anchor="b">
            <a:noAutofit/>
          </a:bodyPr>
          <a:lstStyle/>
          <a:p>
            <a:pPr marL="673100">
              <a:lnSpc>
                <a:spcPct val="110000"/>
              </a:lnSpc>
            </a:pPr>
            <a:r>
              <a:rPr lang="fr-FR" sz="3600" dirty="0">
                <a:solidFill>
                  <a:schemeClr val="bg1">
                    <a:lumMod val="95000"/>
                    <a:lumOff val="5000"/>
                  </a:schemeClr>
                </a:solidFill>
              </a:rPr>
              <a:t>Programme (Suite)</a:t>
            </a:r>
          </a:p>
        </p:txBody>
      </p:sp>
      <p:sp>
        <p:nvSpPr>
          <p:cNvPr id="2" name="Espace réservé du pied de page 1">
            <a:extLst>
              <a:ext uri="{FF2B5EF4-FFF2-40B4-BE49-F238E27FC236}">
                <a16:creationId xmlns:a16="http://schemas.microsoft.com/office/drawing/2014/main" id="{8D922F03-4546-40CA-AC34-74B801494EF5}"/>
              </a:ext>
            </a:extLst>
          </p:cNvPr>
          <p:cNvSpPr>
            <a:spLocks noGrp="1"/>
          </p:cNvSpPr>
          <p:nvPr>
            <p:ph type="ftr" sz="quarter" idx="11"/>
          </p:nvPr>
        </p:nvSpPr>
        <p:spPr/>
        <p:txBody>
          <a:bodyPr/>
          <a:lstStyle/>
          <a:p>
            <a:pPr>
              <a:defRPr/>
            </a:pPr>
            <a:r>
              <a:rPr lang="en-US"/>
              <a:t>Formation Ms Excel - Mr EL HASANY</a:t>
            </a:r>
            <a:endParaRPr lang="fr-FR"/>
          </a:p>
        </p:txBody>
      </p:sp>
      <p:sp>
        <p:nvSpPr>
          <p:cNvPr id="9220" name="Rectangle 18"/>
          <p:cNvSpPr>
            <a:spLocks noChangeArrowheads="1"/>
          </p:cNvSpPr>
          <p:nvPr/>
        </p:nvSpPr>
        <p:spPr bwMode="auto">
          <a:xfrm>
            <a:off x="767408" y="1484784"/>
            <a:ext cx="9144000" cy="2862322"/>
          </a:xfrm>
          <a:prstGeom prst="rect">
            <a:avLst/>
          </a:prstGeom>
          <a:noFill/>
          <a:ln w="28575">
            <a:noFill/>
            <a:miter lim="800000"/>
            <a:headEnd type="none" w="sm" len="sm"/>
            <a:tailEnd type="none" w="sm" len="sm"/>
          </a:ln>
        </p:spPr>
        <p:txBody>
          <a:bodyPr>
            <a:spAutoFit/>
          </a:bodyPr>
          <a:lstStyle/>
          <a:p>
            <a:pPr algn="ctr" eaLnBrk="0" hangingPunct="0"/>
            <a:endParaRPr lang="fr-FR" b="1" i="1">
              <a:solidFill>
                <a:srgbClr val="FF0066"/>
              </a:solidFill>
              <a:cs typeface="Times New Roman" pitchFamily="18" charset="0"/>
            </a:endParaRPr>
          </a:p>
          <a:p>
            <a:pPr algn="ctr" eaLnBrk="0" hangingPunct="0"/>
            <a:endParaRPr lang="fr-FR" b="1" i="1">
              <a:solidFill>
                <a:srgbClr val="FF0066"/>
              </a:solidFill>
              <a:cs typeface="Times New Roman" pitchFamily="18" charset="0"/>
            </a:endParaRPr>
          </a:p>
          <a:p>
            <a:pPr algn="ctr" eaLnBrk="0" hangingPunct="0"/>
            <a:endParaRPr lang="fr-FR" b="1" i="1">
              <a:solidFill>
                <a:srgbClr val="FF0066"/>
              </a:solidFill>
              <a:cs typeface="Times New Roman" pitchFamily="18" charset="0"/>
            </a:endParaRPr>
          </a:p>
          <a:p>
            <a:pPr algn="ctr" eaLnBrk="0" hangingPunct="0"/>
            <a:endParaRPr lang="fr-FR" b="1" i="1">
              <a:solidFill>
                <a:srgbClr val="FF0066"/>
              </a:solidFill>
              <a:cs typeface="Times New Roman" pitchFamily="18" charset="0"/>
            </a:endParaRPr>
          </a:p>
          <a:p>
            <a:pPr algn="ctr" eaLnBrk="0" hangingPunct="0"/>
            <a:endParaRPr lang="fr-FR" b="1" i="1">
              <a:solidFill>
                <a:srgbClr val="FF0066"/>
              </a:solidFill>
              <a:cs typeface="Times New Roman" pitchFamily="18" charset="0"/>
            </a:endParaRPr>
          </a:p>
          <a:p>
            <a:pPr algn="ctr" eaLnBrk="0" hangingPunct="0"/>
            <a:endParaRPr lang="fr-FR" b="1" i="1">
              <a:solidFill>
                <a:srgbClr val="FF0066"/>
              </a:solidFill>
              <a:cs typeface="Times New Roman" pitchFamily="18" charset="0"/>
            </a:endParaRPr>
          </a:p>
          <a:p>
            <a:pPr algn="ctr" eaLnBrk="0" hangingPunct="0"/>
            <a:endParaRPr lang="fr-FR" b="1" i="1">
              <a:solidFill>
                <a:srgbClr val="FF0066"/>
              </a:solidFill>
              <a:cs typeface="Times New Roman" pitchFamily="18" charset="0"/>
            </a:endParaRPr>
          </a:p>
          <a:p>
            <a:pPr algn="ctr" eaLnBrk="0" hangingPunct="0"/>
            <a:endParaRPr lang="fr-FR" b="1" i="1">
              <a:solidFill>
                <a:srgbClr val="FF0066"/>
              </a:solidFill>
              <a:cs typeface="Times New Roman" pitchFamily="18" charset="0"/>
            </a:endParaRPr>
          </a:p>
          <a:p>
            <a:pPr algn="ctr" eaLnBrk="0" hangingPunct="0"/>
            <a:endParaRPr lang="fr-FR" b="1" i="1">
              <a:solidFill>
                <a:srgbClr val="FF0066"/>
              </a:solidFill>
              <a:cs typeface="Times New Roman" pitchFamily="18" charset="0"/>
            </a:endParaRPr>
          </a:p>
          <a:p>
            <a:pPr algn="ctr" eaLnBrk="0" hangingPunct="0"/>
            <a:endParaRPr lang="fr-FR" b="1" i="1">
              <a:solidFill>
                <a:srgbClr val="FF0066"/>
              </a:solidFill>
            </a:endParaRPr>
          </a:p>
        </p:txBody>
      </p:sp>
      <p:sp>
        <p:nvSpPr>
          <p:cNvPr id="11" name="Rectangle 10"/>
          <p:cNvSpPr/>
          <p:nvPr/>
        </p:nvSpPr>
        <p:spPr>
          <a:xfrm>
            <a:off x="1560512" y="1772816"/>
            <a:ext cx="9144000"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arenR"/>
            </a:pPr>
            <a:endParaRPr lang="fr-FR" b="1" dirty="0">
              <a:solidFill>
                <a:schemeClr val="bg1"/>
              </a:solidFill>
              <a:latin typeface="Times New Roman" pitchFamily="18" charset="0"/>
              <a:cs typeface="Times New Roman" pitchFamily="18" charset="0"/>
            </a:endParaRPr>
          </a:p>
        </p:txBody>
      </p:sp>
      <p:sp>
        <p:nvSpPr>
          <p:cNvPr id="13" name="Rectangle 12"/>
          <p:cNvSpPr/>
          <p:nvPr/>
        </p:nvSpPr>
        <p:spPr>
          <a:xfrm>
            <a:off x="1559496" y="4077072"/>
            <a:ext cx="9144000"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Tx/>
              <a:buAutoNum type="arabicParenR"/>
              <a:defRPr/>
            </a:pPr>
            <a:endParaRPr lang="fr-FR" b="1" dirty="0">
              <a:solidFill>
                <a:schemeClr val="bg1">
                  <a:lumMod val="95000"/>
                  <a:lumOff val="5000"/>
                </a:schemeClr>
              </a:solidFill>
              <a:latin typeface="Times New Roman" pitchFamily="18" charset="0"/>
              <a:cs typeface="Times New Roman" pitchFamily="18" charset="0"/>
            </a:endParaRPr>
          </a:p>
        </p:txBody>
      </p:sp>
      <p:sp>
        <p:nvSpPr>
          <p:cNvPr id="14" name="Rectangle 13"/>
          <p:cNvSpPr/>
          <p:nvPr/>
        </p:nvSpPr>
        <p:spPr>
          <a:xfrm>
            <a:off x="1559496" y="5301208"/>
            <a:ext cx="9144000"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Tx/>
              <a:buAutoNum type="arabicParenR"/>
              <a:defRPr/>
            </a:pPr>
            <a:endParaRPr lang="fr-FR" b="1" dirty="0">
              <a:solidFill>
                <a:schemeClr val="bg1">
                  <a:lumMod val="95000"/>
                  <a:lumOff val="5000"/>
                </a:schemeClr>
              </a:solidFill>
              <a:latin typeface="Times New Roman" pitchFamily="18" charset="0"/>
              <a:cs typeface="Times New Roman" pitchFamily="18" charset="0"/>
            </a:endParaRPr>
          </a:p>
        </p:txBody>
      </p:sp>
      <p:sp>
        <p:nvSpPr>
          <p:cNvPr id="18" name="Rogner un rectangle avec un coin diagonal 17"/>
          <p:cNvSpPr/>
          <p:nvPr/>
        </p:nvSpPr>
        <p:spPr>
          <a:xfrm>
            <a:off x="1698104" y="1556792"/>
            <a:ext cx="8999984" cy="3960440"/>
          </a:xfrm>
          <a:prstGeom prst="snip2DiagRect">
            <a:avLst>
              <a:gd name="adj1" fmla="val 0"/>
              <a:gd name="adj2" fmla="val 30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arenR"/>
            </a:pPr>
            <a:endParaRPr lang="fr-FR" b="1" dirty="0">
              <a:solidFill>
                <a:schemeClr val="bg1"/>
              </a:solidFill>
              <a:latin typeface="Times New Roman" pitchFamily="18" charset="0"/>
              <a:cs typeface="Times New Roman" pitchFamily="18" charset="0"/>
            </a:endParaRPr>
          </a:p>
        </p:txBody>
      </p:sp>
      <p:sp>
        <p:nvSpPr>
          <p:cNvPr id="10" name="Rogner un rectangle avec un coin diagonal 17">
            <a:extLst>
              <a:ext uri="{FF2B5EF4-FFF2-40B4-BE49-F238E27FC236}">
                <a16:creationId xmlns:a16="http://schemas.microsoft.com/office/drawing/2014/main" id="{EA714AB0-5DF6-44A4-BFFF-80091982ABBF}"/>
              </a:ext>
            </a:extLst>
          </p:cNvPr>
          <p:cNvSpPr/>
          <p:nvPr/>
        </p:nvSpPr>
        <p:spPr>
          <a:xfrm>
            <a:off x="1775520" y="1095524"/>
            <a:ext cx="8651776" cy="5429820"/>
          </a:xfrm>
          <a:prstGeom prst="snip2DiagRect">
            <a:avLst>
              <a:gd name="adj1" fmla="val 0"/>
              <a:gd name="adj2" fmla="val 302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arenR"/>
            </a:pPr>
            <a:endParaRPr lang="fr-FR" b="1" dirty="0">
              <a:solidFill>
                <a:schemeClr val="bg1"/>
              </a:solidFill>
            </a:endParaRPr>
          </a:p>
          <a:p>
            <a:pPr marL="457200" indent="-457200">
              <a:buFont typeface="+mj-lt"/>
              <a:buAutoNum type="arabicParenR"/>
            </a:pPr>
            <a:endParaRPr lang="fr-FR" b="1" dirty="0">
              <a:solidFill>
                <a:schemeClr val="bg1"/>
              </a:solidFill>
              <a:latin typeface="Times New Roman" pitchFamily="18" charset="0"/>
              <a:cs typeface="Times New Roman" pitchFamily="18" charset="0"/>
            </a:endParaRPr>
          </a:p>
          <a:p>
            <a:pPr marL="457200" indent="-457200">
              <a:buFont typeface="+mj-lt"/>
              <a:buAutoNum type="arabicParenR"/>
            </a:pPr>
            <a:r>
              <a:rPr lang="fr-FR" b="1" dirty="0">
                <a:solidFill>
                  <a:schemeClr val="bg1"/>
                </a:solidFill>
                <a:latin typeface="Times New Roman" pitchFamily="18" charset="0"/>
                <a:cs typeface="Times New Roman" pitchFamily="18" charset="0"/>
              </a:rPr>
              <a:t>Option d’Analyse 1: Tri et Tri Personnalisé,</a:t>
            </a:r>
          </a:p>
          <a:p>
            <a:pPr marL="457200" indent="-457200">
              <a:buFont typeface="+mj-lt"/>
              <a:buAutoNum type="arabicParenR"/>
            </a:pPr>
            <a:r>
              <a:rPr lang="fr-FR" b="1" dirty="0">
                <a:solidFill>
                  <a:schemeClr val="bg1"/>
                </a:solidFill>
                <a:latin typeface="Times New Roman" pitchFamily="18" charset="0"/>
                <a:cs typeface="Times New Roman" pitchFamily="18" charset="0"/>
              </a:rPr>
              <a:t>Option d’Analyse 2: Options de Filtre élaboré</a:t>
            </a:r>
          </a:p>
          <a:p>
            <a:pPr marL="457200" indent="-457200">
              <a:buFont typeface="+mj-lt"/>
              <a:buAutoNum type="arabicParenR"/>
            </a:pPr>
            <a:r>
              <a:rPr lang="fr-FR" b="1" dirty="0">
                <a:solidFill>
                  <a:schemeClr val="bg1"/>
                </a:solidFill>
                <a:latin typeface="Times New Roman" pitchFamily="18" charset="0"/>
                <a:cs typeface="Times New Roman" pitchFamily="18" charset="0"/>
              </a:rPr>
              <a:t>Option d’analyse 3: Sous total,</a:t>
            </a:r>
          </a:p>
          <a:p>
            <a:pPr marL="457200" indent="-457200">
              <a:buFont typeface="+mj-lt"/>
              <a:buAutoNum type="arabicParenR"/>
            </a:pPr>
            <a:r>
              <a:rPr lang="fr-FR" b="1" dirty="0">
                <a:solidFill>
                  <a:schemeClr val="bg1"/>
                </a:solidFill>
                <a:latin typeface="Times New Roman" pitchFamily="18" charset="0"/>
                <a:cs typeface="Times New Roman" pitchFamily="18" charset="0"/>
              </a:rPr>
              <a:t>Option d’analyse 4: Mise en Forme conditionnelle,</a:t>
            </a:r>
          </a:p>
          <a:p>
            <a:pPr marL="457200" indent="-457200">
              <a:buFont typeface="+mj-lt"/>
              <a:buAutoNum type="arabicParenR"/>
            </a:pPr>
            <a:r>
              <a:rPr lang="fr-FR" b="1" dirty="0">
                <a:solidFill>
                  <a:schemeClr val="bg1"/>
                </a:solidFill>
                <a:latin typeface="Times New Roman" pitchFamily="18" charset="0"/>
                <a:cs typeface="Times New Roman" pitchFamily="18" charset="0"/>
              </a:rPr>
              <a:t>Validation de donnée: Liste déroulante/ Excel</a:t>
            </a:r>
          </a:p>
          <a:p>
            <a:pPr marL="457200" indent="-457200">
              <a:buFont typeface="+mj-lt"/>
              <a:buAutoNum type="arabicParenR"/>
              <a:defRPr/>
            </a:pPr>
            <a:r>
              <a:rPr lang="fr-FR" b="1" dirty="0">
                <a:solidFill>
                  <a:schemeClr val="bg1"/>
                </a:solidFill>
                <a:latin typeface="Times New Roman" pitchFamily="18" charset="0"/>
                <a:cs typeface="Times New Roman" pitchFamily="18" charset="0"/>
              </a:rPr>
              <a:t>Cas Complet: Fonctions et Options d’analyse, </a:t>
            </a:r>
          </a:p>
          <a:p>
            <a:pPr marL="457200" indent="-457200">
              <a:buFont typeface="+mj-lt"/>
              <a:buAutoNum type="arabicParenR"/>
            </a:pPr>
            <a:r>
              <a:rPr lang="fr-FR" b="1" dirty="0">
                <a:solidFill>
                  <a:schemeClr val="bg1"/>
                </a:solidFill>
                <a:latin typeface="Times New Roman" pitchFamily="18" charset="0"/>
                <a:cs typeface="Times New Roman" pitchFamily="18" charset="0"/>
              </a:rPr>
              <a:t>Fonctions Textes</a:t>
            </a:r>
          </a:p>
          <a:p>
            <a:pPr marL="457200" indent="-457200">
              <a:buFont typeface="+mj-lt"/>
              <a:buAutoNum type="arabicParenR"/>
            </a:pPr>
            <a:r>
              <a:rPr lang="fr-FR" b="1" dirty="0">
                <a:solidFill>
                  <a:schemeClr val="bg1"/>
                </a:solidFill>
                <a:latin typeface="Times New Roman" pitchFamily="18" charset="0"/>
                <a:cs typeface="Times New Roman" pitchFamily="18" charset="0"/>
              </a:rPr>
              <a:t>Calcule d’échéance.</a:t>
            </a:r>
          </a:p>
          <a:p>
            <a:pPr marL="457200" indent="-457200">
              <a:buFont typeface="+mj-lt"/>
              <a:buAutoNum type="arabicParenR"/>
            </a:pPr>
            <a:endParaRPr lang="fr-FR" b="1" dirty="0">
              <a:solidFill>
                <a:schemeClr val="bg1">
                  <a:lumMod val="95000"/>
                  <a:lumOff val="5000"/>
                </a:schemeClr>
              </a:solidFill>
              <a:latin typeface="Times New Roman" pitchFamily="18" charset="0"/>
              <a:cs typeface="Times New Roman" pitchFamily="18" charset="0"/>
            </a:endParaRPr>
          </a:p>
          <a:p>
            <a:pPr marL="457200" indent="-457200">
              <a:buFont typeface="+mj-lt"/>
              <a:buAutoNum type="arabicParenR"/>
            </a:pPr>
            <a:endParaRPr lang="fr-FR" b="1" dirty="0">
              <a:solidFill>
                <a:schemeClr val="bg1"/>
              </a:solidFill>
              <a:latin typeface="Times New Roman" pitchFamily="18" charset="0"/>
              <a:cs typeface="Times New Roman" pitchFamily="18" charset="0"/>
            </a:endParaRPr>
          </a:p>
          <a:p>
            <a:pPr marL="457200" indent="-457200">
              <a:buFont typeface="Wingdings" panose="05000000000000000000" pitchFamily="2" charset="2"/>
              <a:buChar char="ü"/>
            </a:pPr>
            <a:endParaRPr lang="fr-FR" b="1" dirty="0">
              <a:solidFill>
                <a:schemeClr val="bg1"/>
              </a:solidFill>
              <a:latin typeface="Times New Roman" pitchFamily="18" charset="0"/>
              <a:cs typeface="Times New Roman" pitchFamily="18" charset="0"/>
            </a:endParaRPr>
          </a:p>
        </p:txBody>
      </p:sp>
      <p:sp>
        <p:nvSpPr>
          <p:cNvPr id="3" name="Espace réservé du numéro de diapositive 2">
            <a:extLst>
              <a:ext uri="{FF2B5EF4-FFF2-40B4-BE49-F238E27FC236}">
                <a16:creationId xmlns:a16="http://schemas.microsoft.com/office/drawing/2014/main" id="{1E01AC14-7BC8-4334-B140-1EE6E45C41FF}"/>
              </a:ext>
            </a:extLst>
          </p:cNvPr>
          <p:cNvSpPr>
            <a:spLocks noGrp="1"/>
          </p:cNvSpPr>
          <p:nvPr>
            <p:ph type="sldNum" sz="quarter" idx="12"/>
          </p:nvPr>
        </p:nvSpPr>
        <p:spPr/>
        <p:txBody>
          <a:bodyPr/>
          <a:lstStyle/>
          <a:p>
            <a:pPr>
              <a:defRPr/>
            </a:pPr>
            <a:fld id="{196027C5-7565-4569-952D-9D61E6F4C93B}" type="slidenum">
              <a:rPr lang="fr-FR" smtClean="0"/>
              <a:pPr>
                <a:defRPr/>
              </a:pPr>
              <a:t>7</a:t>
            </a:fld>
            <a:endParaRPr lang="fr-FR"/>
          </a:p>
        </p:txBody>
      </p:sp>
    </p:spTree>
    <p:extLst>
      <p:ext uri="{BB962C8B-B14F-4D97-AF65-F5344CB8AC3E}">
        <p14:creationId xmlns:p14="http://schemas.microsoft.com/office/powerpoint/2010/main" val="37103060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from="(-#ppt_w/2)" to="(#ppt_x)" calcmode="lin" valueType="num">
                                      <p:cBhvr>
                                        <p:cTn id="7" dur="600" fill="hold">
                                          <p:stCondLst>
                                            <p:cond delay="0"/>
                                          </p:stCondLst>
                                        </p:cTn>
                                        <p:tgtEl>
                                          <p:spTgt spid="18"/>
                                        </p:tgtEl>
                                        <p:attrNameLst>
                                          <p:attrName>ppt_x</p:attrName>
                                        </p:attrNameLst>
                                      </p:cBhvr>
                                    </p:anim>
                                    <p:anim from="0" to="-1.0" calcmode="lin" valueType="num">
                                      <p:cBhvr>
                                        <p:cTn id="8" dur="200" decel="50000" autoRev="1" fill="hold">
                                          <p:stCondLst>
                                            <p:cond delay="600"/>
                                          </p:stCondLst>
                                        </p:cTn>
                                        <p:tgtEl>
                                          <p:spTgt spid="18"/>
                                        </p:tgtEl>
                                        <p:attrNameLst>
                                          <p:attrName>xshear</p:attrName>
                                        </p:attrNameLst>
                                      </p:cBhvr>
                                    </p:anim>
                                    <p:animScale>
                                      <p:cBhvr>
                                        <p:cTn id="9" dur="200" decel="100000" autoRev="1" fill="hold">
                                          <p:stCondLst>
                                            <p:cond delay="600"/>
                                          </p:stCondLst>
                                        </p:cTn>
                                        <p:tgtEl>
                                          <p:spTgt spid="18"/>
                                        </p:tgtEl>
                                      </p:cBhvr>
                                      <p:from x="100000" y="100000"/>
                                      <p:to x="80000" y="100000"/>
                                    </p:animScale>
                                    <p:anim by="(#ppt_h/3+#ppt_w*0.1)" calcmode="lin" valueType="num">
                                      <p:cBhvr additive="sum">
                                        <p:cTn id="10" dur="200" decel="100000" autoRev="1" fill="hold">
                                          <p:stCondLst>
                                            <p:cond delay="600"/>
                                          </p:stCondLst>
                                        </p:cTn>
                                        <p:tgtEl>
                                          <p:spTgt spid="1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from="(-#ppt_w/2)" to="(#ppt_x)" calcmode="lin" valueType="num">
                                      <p:cBhvr>
                                        <p:cTn id="15" dur="600" fill="hold">
                                          <p:stCondLst>
                                            <p:cond delay="0"/>
                                          </p:stCondLst>
                                        </p:cTn>
                                        <p:tgtEl>
                                          <p:spTgt spid="10"/>
                                        </p:tgtEl>
                                        <p:attrNameLst>
                                          <p:attrName>ppt_x</p:attrName>
                                        </p:attrNameLst>
                                      </p:cBhvr>
                                    </p:anim>
                                    <p:anim from="0" to="-1.0" calcmode="lin" valueType="num">
                                      <p:cBhvr>
                                        <p:cTn id="16" dur="200" decel="50000" autoRev="1" fill="hold">
                                          <p:stCondLst>
                                            <p:cond delay="600"/>
                                          </p:stCondLst>
                                        </p:cTn>
                                        <p:tgtEl>
                                          <p:spTgt spid="10"/>
                                        </p:tgtEl>
                                        <p:attrNameLst>
                                          <p:attrName>xshear</p:attrName>
                                        </p:attrNameLst>
                                      </p:cBhvr>
                                    </p:anim>
                                    <p:animScale>
                                      <p:cBhvr>
                                        <p:cTn id="17" dur="200" decel="100000" autoRev="1" fill="hold">
                                          <p:stCondLst>
                                            <p:cond delay="600"/>
                                          </p:stCondLst>
                                        </p:cTn>
                                        <p:tgtEl>
                                          <p:spTgt spid="10"/>
                                        </p:tgtEl>
                                      </p:cBhvr>
                                      <p:from x="100000" y="100000"/>
                                      <p:to x="80000" y="100000"/>
                                    </p:animScale>
                                    <p:anim by="(#ppt_h/3+#ppt_w*0.1)" calcmode="lin" valueType="num">
                                      <p:cBhvr additive="sum">
                                        <p:cTn id="18" dur="200" decel="100000" autoRev="1" fill="hold">
                                          <p:stCondLst>
                                            <p:cond delay="600"/>
                                          </p:stCondLst>
                                        </p:cTn>
                                        <p:tgtEl>
                                          <p:spTgt spid="1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u contenu 2"/>
          <p:cNvSpPr>
            <a:spLocks noGrp="1"/>
          </p:cNvSpPr>
          <p:nvPr>
            <p:ph idx="1"/>
          </p:nvPr>
        </p:nvSpPr>
        <p:spPr>
          <a:xfrm>
            <a:off x="1865499" y="2132857"/>
            <a:ext cx="8461002" cy="5589587"/>
          </a:xfrm>
        </p:spPr>
        <p:txBody>
          <a:bodyPr/>
          <a:lstStyle/>
          <a:p>
            <a:pPr marL="82550" indent="368300" algn="just">
              <a:buNone/>
            </a:pPr>
            <a:r>
              <a:rPr lang="fr-FR" dirty="0"/>
              <a:t>Pour avoir le détail de résultat il suffit double-cliquer sur le résultat d’une fonction de synthèse permet de connaître les détails du calcul de cette valeur, les cellules concernées par le calcul effectué. L’affichage du tableau des détails s’effectue sur une nouvelle feuille. </a:t>
            </a:r>
          </a:p>
          <a:p>
            <a:pPr marL="82550" indent="368300" algn="just">
              <a:buNone/>
            </a:pPr>
            <a:r>
              <a:rPr lang="fr-FR" dirty="0"/>
              <a:t>Pour trier ou filtrer des données, utilisez les commandes du menu déroulant, de la cellule « Etiquettes de colonnes ».</a:t>
            </a:r>
          </a:p>
          <a:p>
            <a:pPr marL="82550" indent="368300" algn="just">
              <a:buNone/>
            </a:pPr>
            <a:r>
              <a:rPr lang="fr-FR" dirty="0"/>
              <a:t> Après filtrage, pour afficher à nouveau toutes les données, ouvrez le menu déroulant de l’étiquette concernée, et cliquez sur « Effacer le filtre ». </a:t>
            </a:r>
            <a:endParaRPr lang="fr-FR" dirty="0">
              <a:latin typeface="Times New Roman" pitchFamily="18" charset="0"/>
              <a:cs typeface="Times New Roman" pitchFamily="18" charset="0"/>
            </a:endParaRPr>
          </a:p>
        </p:txBody>
      </p:sp>
      <p:sp>
        <p:nvSpPr>
          <p:cNvPr id="7" name="Espace réservé du pied de page 6"/>
          <p:cNvSpPr>
            <a:spLocks noGrp="1"/>
          </p:cNvSpPr>
          <p:nvPr>
            <p:ph type="ftr" sz="quarter" idx="11"/>
          </p:nvPr>
        </p:nvSpPr>
        <p:spPr/>
        <p:txBody>
          <a:bodyPr/>
          <a:lstStyle/>
          <a:p>
            <a:pPr>
              <a:defRPr/>
            </a:pPr>
            <a:r>
              <a:rPr lang="en-US"/>
              <a:t>Formation Ms Excel - Mr EL HASANY</a:t>
            </a:r>
            <a:endParaRPr lang="fr-FR"/>
          </a:p>
        </p:txBody>
      </p:sp>
      <p:sp>
        <p:nvSpPr>
          <p:cNvPr id="6" name="Espace réservé du numéro de diapositive 5"/>
          <p:cNvSpPr>
            <a:spLocks noGrp="1"/>
          </p:cNvSpPr>
          <p:nvPr>
            <p:ph type="sldNum" sz="quarter" idx="12"/>
          </p:nvPr>
        </p:nvSpPr>
        <p:spPr/>
        <p:txBody>
          <a:bodyPr/>
          <a:lstStyle/>
          <a:p>
            <a:pPr>
              <a:defRPr/>
            </a:pPr>
            <a:fld id="{618CD090-E318-4EE8-9673-79153FEEC228}" type="slidenum">
              <a:rPr lang="fr-FR" smtClean="0"/>
              <a:pPr>
                <a:defRPr/>
              </a:pPr>
              <a:t>70</a:t>
            </a:fld>
            <a:endParaRPr lang="fr-FR"/>
          </a:p>
        </p:txBody>
      </p:sp>
      <p:sp>
        <p:nvSpPr>
          <p:cNvPr id="4" name="Rectangle 3"/>
          <p:cNvSpPr/>
          <p:nvPr/>
        </p:nvSpPr>
        <p:spPr>
          <a:xfrm>
            <a:off x="2837049" y="1008906"/>
            <a:ext cx="6553200" cy="69215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fr-FR" sz="3200" b="1" dirty="0"/>
              <a:t>Gestion d’un tableau croise dynamique.</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u contenu 2"/>
          <p:cNvSpPr>
            <a:spLocks noGrp="1"/>
          </p:cNvSpPr>
          <p:nvPr>
            <p:ph idx="1"/>
          </p:nvPr>
        </p:nvSpPr>
        <p:spPr>
          <a:xfrm>
            <a:off x="1595438" y="1583830"/>
            <a:ext cx="8964612" cy="5589587"/>
          </a:xfrm>
        </p:spPr>
        <p:txBody>
          <a:bodyPr/>
          <a:lstStyle/>
          <a:p>
            <a:pPr marL="82550" indent="273050" algn="just">
              <a:buNone/>
            </a:pPr>
            <a:r>
              <a:rPr lang="fr-FR" dirty="0"/>
              <a:t>Pour ajouter un champ cliquez-glissez sur le champ à ajouter de la zone « Liste de champs » jusque dans la zone souhaitée (« Valeurs », « Etiquettes de lignes » ou « Etiquettes de colonnes »). L’ajout d’un champ de données par exemple entraîne l’affichage de ce champ à côté du champ de lignes. Par défaut, la fonction de synthèse est Somme. Une autre fonction peut être choisie</a:t>
            </a:r>
          </a:p>
          <a:p>
            <a:pPr marL="82550" indent="273050" algn="just">
              <a:buNone/>
            </a:pPr>
            <a:r>
              <a:rPr lang="fr-FR" dirty="0">
                <a:latin typeface="Times New Roman" pitchFamily="18" charset="0"/>
                <a:cs typeface="Times New Roman" pitchFamily="18" charset="0"/>
              </a:rPr>
              <a:t> Pour la suppression d’un champs </a:t>
            </a:r>
            <a:r>
              <a:rPr lang="fr-FR" dirty="0"/>
              <a:t>décochez la case du champ dans la « Liste de champs de tableau croisé dynamique ».</a:t>
            </a:r>
          </a:p>
          <a:p>
            <a:pPr marL="82550" indent="273050" algn="just">
              <a:buNone/>
            </a:pPr>
            <a:endParaRPr lang="fr-FR" dirty="0"/>
          </a:p>
          <a:p>
            <a:pPr marL="82550" indent="273050" algn="just">
              <a:buNone/>
            </a:pPr>
            <a:endParaRPr lang="fr-FR" dirty="0">
              <a:latin typeface="Times New Roman" pitchFamily="18" charset="0"/>
              <a:cs typeface="Times New Roman" pitchFamily="18" charset="0"/>
            </a:endParaRPr>
          </a:p>
        </p:txBody>
      </p:sp>
      <p:sp>
        <p:nvSpPr>
          <p:cNvPr id="7" name="Espace réservé du pied de page 6"/>
          <p:cNvSpPr>
            <a:spLocks noGrp="1"/>
          </p:cNvSpPr>
          <p:nvPr>
            <p:ph type="ftr" sz="quarter" idx="11"/>
          </p:nvPr>
        </p:nvSpPr>
        <p:spPr/>
        <p:txBody>
          <a:bodyPr/>
          <a:lstStyle/>
          <a:p>
            <a:pPr>
              <a:defRPr/>
            </a:pPr>
            <a:r>
              <a:rPr lang="en-US"/>
              <a:t>Formation Ms Excel - Mr EL HASANY</a:t>
            </a:r>
            <a:endParaRPr lang="fr-FR"/>
          </a:p>
        </p:txBody>
      </p:sp>
      <p:sp>
        <p:nvSpPr>
          <p:cNvPr id="6" name="Espace réservé du numéro de diapositive 5"/>
          <p:cNvSpPr>
            <a:spLocks noGrp="1"/>
          </p:cNvSpPr>
          <p:nvPr>
            <p:ph type="sldNum" sz="quarter" idx="12"/>
          </p:nvPr>
        </p:nvSpPr>
        <p:spPr/>
        <p:txBody>
          <a:bodyPr/>
          <a:lstStyle/>
          <a:p>
            <a:pPr>
              <a:defRPr/>
            </a:pPr>
            <a:fld id="{0543AB37-6C8F-4C13-BFEF-7C5C573299F5}" type="slidenum">
              <a:rPr lang="fr-FR" smtClean="0"/>
              <a:pPr>
                <a:defRPr/>
              </a:pPr>
              <a:t>71</a:t>
            </a:fld>
            <a:endParaRPr lang="fr-FR"/>
          </a:p>
        </p:txBody>
      </p:sp>
      <p:sp>
        <p:nvSpPr>
          <p:cNvPr id="4" name="Rectangle 3"/>
          <p:cNvSpPr/>
          <p:nvPr/>
        </p:nvSpPr>
        <p:spPr>
          <a:xfrm>
            <a:off x="1884363" y="431305"/>
            <a:ext cx="8604250" cy="693737"/>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defRPr/>
            </a:pPr>
            <a:endParaRPr lang="fr-FR" sz="2800" dirty="0"/>
          </a:p>
          <a:p>
            <a:pPr algn="ctr">
              <a:defRPr/>
            </a:pPr>
            <a:r>
              <a:rPr lang="fr-FR" sz="2800" b="1" dirty="0"/>
              <a:t>Ajouter ou Supprimer  un champ de données, un champ de lignes ou un champ de colonnes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157536" y="546844"/>
            <a:ext cx="9684568" cy="548680"/>
          </a:xfrm>
          <a:solidFill>
            <a:schemeClr val="tx1">
              <a:lumMod val="95000"/>
              <a:lumOff val="5000"/>
            </a:schemeClr>
          </a:solidFill>
        </p:spPr>
        <p:txBody>
          <a:bodyPr>
            <a:noAutofit/>
          </a:bodyPr>
          <a:lstStyle/>
          <a:p>
            <a:pPr marL="673100">
              <a:lnSpc>
                <a:spcPct val="110000"/>
              </a:lnSpc>
              <a:defRPr/>
            </a:pPr>
            <a:r>
              <a:rPr lang="fr-FR" sz="3200" dirty="0">
                <a:solidFill>
                  <a:schemeClr val="bg1">
                    <a:lumMod val="95000"/>
                    <a:lumOff val="5000"/>
                  </a:schemeClr>
                </a:solidFill>
              </a:rPr>
              <a:t>Programme </a:t>
            </a:r>
            <a:r>
              <a:rPr lang="fr-FR" sz="3200" dirty="0">
                <a:solidFill>
                  <a:schemeClr val="bg1">
                    <a:lumMod val="95000"/>
                    <a:lumOff val="5000"/>
                  </a:schemeClr>
                </a:solidFill>
                <a:latin typeface="Arial" panose="020B0604020202020204" pitchFamily="34" charset="0"/>
                <a:cs typeface="Arial" panose="020B0604020202020204" pitchFamily="34" charset="0"/>
              </a:rPr>
              <a:t>(Suite)</a:t>
            </a:r>
            <a:endParaRPr lang="fr-FR" sz="3200" dirty="0">
              <a:solidFill>
                <a:schemeClr val="bg1">
                  <a:lumMod val="95000"/>
                  <a:lumOff val="5000"/>
                </a:schemeClr>
              </a:solidFill>
            </a:endParaRPr>
          </a:p>
        </p:txBody>
      </p:sp>
      <p:sp>
        <p:nvSpPr>
          <p:cNvPr id="2" name="Espace réservé du pied de page 1">
            <a:extLst>
              <a:ext uri="{FF2B5EF4-FFF2-40B4-BE49-F238E27FC236}">
                <a16:creationId xmlns:a16="http://schemas.microsoft.com/office/drawing/2014/main" id="{8D922F03-4546-40CA-AC34-74B801494EF5}"/>
              </a:ext>
            </a:extLst>
          </p:cNvPr>
          <p:cNvSpPr>
            <a:spLocks noGrp="1"/>
          </p:cNvSpPr>
          <p:nvPr>
            <p:ph type="ftr" sz="quarter" idx="11"/>
          </p:nvPr>
        </p:nvSpPr>
        <p:spPr/>
        <p:txBody>
          <a:bodyPr/>
          <a:lstStyle/>
          <a:p>
            <a:pPr>
              <a:defRPr/>
            </a:pPr>
            <a:r>
              <a:rPr lang="en-US"/>
              <a:t>Formation Ms Excel - Mr EL HASANY</a:t>
            </a:r>
            <a:endParaRPr lang="fr-FR"/>
          </a:p>
        </p:txBody>
      </p:sp>
      <p:sp>
        <p:nvSpPr>
          <p:cNvPr id="9220" name="Rectangle 18"/>
          <p:cNvSpPr>
            <a:spLocks noChangeArrowheads="1"/>
          </p:cNvSpPr>
          <p:nvPr/>
        </p:nvSpPr>
        <p:spPr bwMode="auto">
          <a:xfrm>
            <a:off x="767408" y="1484784"/>
            <a:ext cx="9144000" cy="2862322"/>
          </a:xfrm>
          <a:prstGeom prst="rect">
            <a:avLst/>
          </a:prstGeom>
          <a:noFill/>
          <a:ln w="28575">
            <a:noFill/>
            <a:miter lim="800000"/>
            <a:headEnd type="none" w="sm" len="sm"/>
            <a:tailEnd type="none" w="sm" len="sm"/>
          </a:ln>
        </p:spPr>
        <p:txBody>
          <a:bodyPr>
            <a:spAutoFit/>
          </a:bodyPr>
          <a:lstStyle/>
          <a:p>
            <a:pPr algn="ctr" eaLnBrk="0" hangingPunct="0"/>
            <a:endParaRPr lang="fr-FR" b="1" i="1">
              <a:solidFill>
                <a:srgbClr val="FF0066"/>
              </a:solidFill>
              <a:cs typeface="Times New Roman" pitchFamily="18" charset="0"/>
            </a:endParaRPr>
          </a:p>
          <a:p>
            <a:pPr algn="ctr" eaLnBrk="0" hangingPunct="0"/>
            <a:endParaRPr lang="fr-FR" b="1" i="1">
              <a:solidFill>
                <a:srgbClr val="FF0066"/>
              </a:solidFill>
              <a:cs typeface="Times New Roman" pitchFamily="18" charset="0"/>
            </a:endParaRPr>
          </a:p>
          <a:p>
            <a:pPr algn="ctr" eaLnBrk="0" hangingPunct="0"/>
            <a:endParaRPr lang="fr-FR" b="1" i="1">
              <a:solidFill>
                <a:srgbClr val="FF0066"/>
              </a:solidFill>
              <a:cs typeface="Times New Roman" pitchFamily="18" charset="0"/>
            </a:endParaRPr>
          </a:p>
          <a:p>
            <a:pPr algn="ctr" eaLnBrk="0" hangingPunct="0"/>
            <a:endParaRPr lang="fr-FR" b="1" i="1">
              <a:solidFill>
                <a:srgbClr val="FF0066"/>
              </a:solidFill>
              <a:cs typeface="Times New Roman" pitchFamily="18" charset="0"/>
            </a:endParaRPr>
          </a:p>
          <a:p>
            <a:pPr algn="ctr" eaLnBrk="0" hangingPunct="0"/>
            <a:endParaRPr lang="fr-FR" b="1" i="1">
              <a:solidFill>
                <a:srgbClr val="FF0066"/>
              </a:solidFill>
              <a:cs typeface="Times New Roman" pitchFamily="18" charset="0"/>
            </a:endParaRPr>
          </a:p>
          <a:p>
            <a:pPr algn="ctr" eaLnBrk="0" hangingPunct="0"/>
            <a:endParaRPr lang="fr-FR" b="1" i="1">
              <a:solidFill>
                <a:srgbClr val="FF0066"/>
              </a:solidFill>
              <a:cs typeface="Times New Roman" pitchFamily="18" charset="0"/>
            </a:endParaRPr>
          </a:p>
          <a:p>
            <a:pPr algn="ctr" eaLnBrk="0" hangingPunct="0"/>
            <a:endParaRPr lang="fr-FR" b="1" i="1">
              <a:solidFill>
                <a:srgbClr val="FF0066"/>
              </a:solidFill>
              <a:cs typeface="Times New Roman" pitchFamily="18" charset="0"/>
            </a:endParaRPr>
          </a:p>
          <a:p>
            <a:pPr algn="ctr" eaLnBrk="0" hangingPunct="0"/>
            <a:endParaRPr lang="fr-FR" b="1" i="1">
              <a:solidFill>
                <a:srgbClr val="FF0066"/>
              </a:solidFill>
              <a:cs typeface="Times New Roman" pitchFamily="18" charset="0"/>
            </a:endParaRPr>
          </a:p>
          <a:p>
            <a:pPr algn="ctr" eaLnBrk="0" hangingPunct="0"/>
            <a:endParaRPr lang="fr-FR" b="1" i="1">
              <a:solidFill>
                <a:srgbClr val="FF0066"/>
              </a:solidFill>
              <a:cs typeface="Times New Roman" pitchFamily="18" charset="0"/>
            </a:endParaRPr>
          </a:p>
          <a:p>
            <a:pPr algn="ctr" eaLnBrk="0" hangingPunct="0"/>
            <a:endParaRPr lang="fr-FR" b="1" i="1">
              <a:solidFill>
                <a:srgbClr val="FF0066"/>
              </a:solidFill>
            </a:endParaRPr>
          </a:p>
        </p:txBody>
      </p:sp>
      <p:sp>
        <p:nvSpPr>
          <p:cNvPr id="11" name="Rectangle 10"/>
          <p:cNvSpPr/>
          <p:nvPr/>
        </p:nvSpPr>
        <p:spPr>
          <a:xfrm>
            <a:off x="1560512" y="1772816"/>
            <a:ext cx="9144000"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arenR"/>
            </a:pPr>
            <a:endParaRPr lang="fr-FR" b="1" dirty="0">
              <a:solidFill>
                <a:schemeClr val="bg1"/>
              </a:solidFill>
              <a:latin typeface="Times New Roman" pitchFamily="18" charset="0"/>
              <a:cs typeface="Times New Roman" pitchFamily="18" charset="0"/>
            </a:endParaRPr>
          </a:p>
        </p:txBody>
      </p:sp>
      <p:sp>
        <p:nvSpPr>
          <p:cNvPr id="13" name="Rectangle 12"/>
          <p:cNvSpPr/>
          <p:nvPr/>
        </p:nvSpPr>
        <p:spPr>
          <a:xfrm>
            <a:off x="1559496" y="4077072"/>
            <a:ext cx="9144000"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Tx/>
              <a:buAutoNum type="arabicParenR"/>
              <a:defRPr/>
            </a:pPr>
            <a:endParaRPr lang="fr-FR" b="1" dirty="0">
              <a:solidFill>
                <a:schemeClr val="bg1">
                  <a:lumMod val="95000"/>
                  <a:lumOff val="5000"/>
                </a:schemeClr>
              </a:solidFill>
              <a:latin typeface="Times New Roman" pitchFamily="18" charset="0"/>
              <a:cs typeface="Times New Roman" pitchFamily="18" charset="0"/>
            </a:endParaRPr>
          </a:p>
        </p:txBody>
      </p:sp>
      <p:sp>
        <p:nvSpPr>
          <p:cNvPr id="14" name="Rectangle 13"/>
          <p:cNvSpPr/>
          <p:nvPr/>
        </p:nvSpPr>
        <p:spPr>
          <a:xfrm>
            <a:off x="1559496" y="5301208"/>
            <a:ext cx="9144000"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Tx/>
              <a:buAutoNum type="arabicParenR"/>
              <a:defRPr/>
            </a:pPr>
            <a:endParaRPr lang="fr-FR" b="1" dirty="0">
              <a:solidFill>
                <a:schemeClr val="bg1">
                  <a:lumMod val="95000"/>
                  <a:lumOff val="5000"/>
                </a:schemeClr>
              </a:solidFill>
              <a:latin typeface="Times New Roman" pitchFamily="18" charset="0"/>
              <a:cs typeface="Times New Roman" pitchFamily="18" charset="0"/>
            </a:endParaRPr>
          </a:p>
        </p:txBody>
      </p:sp>
      <p:sp>
        <p:nvSpPr>
          <p:cNvPr id="18" name="Rogner un rectangle avec un coin diagonal 17"/>
          <p:cNvSpPr/>
          <p:nvPr/>
        </p:nvSpPr>
        <p:spPr>
          <a:xfrm>
            <a:off x="1698104" y="1556792"/>
            <a:ext cx="8999984" cy="3960440"/>
          </a:xfrm>
          <a:prstGeom prst="snip2DiagRect">
            <a:avLst>
              <a:gd name="adj1" fmla="val 0"/>
              <a:gd name="adj2" fmla="val 302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arenR"/>
            </a:pPr>
            <a:endParaRPr lang="fr-FR" b="1" dirty="0">
              <a:solidFill>
                <a:schemeClr val="bg1"/>
              </a:solidFill>
              <a:latin typeface="Times New Roman" pitchFamily="18" charset="0"/>
              <a:cs typeface="Times New Roman" pitchFamily="18" charset="0"/>
            </a:endParaRPr>
          </a:p>
        </p:txBody>
      </p:sp>
      <p:sp>
        <p:nvSpPr>
          <p:cNvPr id="10" name="Rogner un rectangle avec un coin diagonal 17">
            <a:extLst>
              <a:ext uri="{FF2B5EF4-FFF2-40B4-BE49-F238E27FC236}">
                <a16:creationId xmlns:a16="http://schemas.microsoft.com/office/drawing/2014/main" id="{EA714AB0-5DF6-44A4-BFFF-80091982ABBF}"/>
              </a:ext>
            </a:extLst>
          </p:cNvPr>
          <p:cNvSpPr/>
          <p:nvPr/>
        </p:nvSpPr>
        <p:spPr>
          <a:xfrm>
            <a:off x="1775520" y="1095524"/>
            <a:ext cx="8651776" cy="5429820"/>
          </a:xfrm>
          <a:prstGeom prst="snip2DiagRect">
            <a:avLst>
              <a:gd name="adj1" fmla="val 0"/>
              <a:gd name="adj2" fmla="val 302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arenR"/>
            </a:pPr>
            <a:endParaRPr lang="fr-FR" b="1" dirty="0">
              <a:solidFill>
                <a:schemeClr val="bg1"/>
              </a:solidFill>
            </a:endParaRPr>
          </a:p>
          <a:p>
            <a:pPr marL="457200" indent="-457200">
              <a:buFont typeface="+mj-lt"/>
              <a:buAutoNum type="arabicParenR"/>
            </a:pPr>
            <a:r>
              <a:rPr lang="fr-FR" b="1" dirty="0">
                <a:solidFill>
                  <a:schemeClr val="bg1"/>
                </a:solidFill>
                <a:latin typeface="Times New Roman" pitchFamily="18" charset="0"/>
                <a:cs typeface="Times New Roman" pitchFamily="18" charset="0"/>
              </a:rPr>
              <a:t>La Valeur Cible, </a:t>
            </a:r>
          </a:p>
          <a:p>
            <a:pPr marL="457200" indent="-457200">
              <a:buFont typeface="+mj-lt"/>
              <a:buAutoNum type="arabicParenR"/>
            </a:pPr>
            <a:r>
              <a:rPr lang="fr-FR" b="1" dirty="0">
                <a:solidFill>
                  <a:schemeClr val="bg1">
                    <a:lumMod val="95000"/>
                    <a:lumOff val="5000"/>
                  </a:schemeClr>
                </a:solidFill>
                <a:latin typeface="Times New Roman" pitchFamily="18" charset="0"/>
                <a:cs typeface="Times New Roman" pitchFamily="18" charset="0"/>
              </a:rPr>
              <a:t>Le Cas de Solveur</a:t>
            </a:r>
            <a:endParaRPr lang="fr-FR" b="1" dirty="0">
              <a:solidFill>
                <a:schemeClr val="bg1"/>
              </a:solidFill>
              <a:latin typeface="Times New Roman" pitchFamily="18" charset="0"/>
              <a:cs typeface="Times New Roman" pitchFamily="18" charset="0"/>
            </a:endParaRPr>
          </a:p>
          <a:p>
            <a:pPr marL="457200" indent="-457200">
              <a:buFont typeface="+mj-lt"/>
              <a:buAutoNum type="arabicParenR"/>
            </a:pPr>
            <a:r>
              <a:rPr lang="fr-FR" b="1" dirty="0">
                <a:solidFill>
                  <a:schemeClr val="bg1"/>
                </a:solidFill>
                <a:latin typeface="Times New Roman" pitchFamily="18" charset="0"/>
                <a:cs typeface="Times New Roman" pitchFamily="18" charset="0"/>
              </a:rPr>
              <a:t>Liens </a:t>
            </a:r>
            <a:r>
              <a:rPr lang="fr-FR" b="1" dirty="0" err="1">
                <a:solidFill>
                  <a:schemeClr val="bg1"/>
                </a:solidFill>
                <a:latin typeface="Times New Roman" pitchFamily="18" charset="0"/>
                <a:cs typeface="Times New Roman" pitchFamily="18" charset="0"/>
              </a:rPr>
              <a:t>HyperTextes</a:t>
            </a:r>
            <a:endParaRPr lang="fr-FR" b="1" dirty="0">
              <a:solidFill>
                <a:schemeClr val="bg1"/>
              </a:solidFill>
              <a:latin typeface="Times New Roman" pitchFamily="18" charset="0"/>
              <a:cs typeface="Times New Roman" pitchFamily="18" charset="0"/>
            </a:endParaRPr>
          </a:p>
          <a:p>
            <a:pPr marL="457200" indent="-457200">
              <a:buFont typeface="+mj-lt"/>
              <a:buAutoNum type="arabicParenR"/>
            </a:pPr>
            <a:r>
              <a:rPr lang="fr-FR" b="1" dirty="0">
                <a:solidFill>
                  <a:schemeClr val="bg1">
                    <a:lumMod val="95000"/>
                    <a:lumOff val="5000"/>
                  </a:schemeClr>
                </a:solidFill>
                <a:latin typeface="Times New Roman" pitchFamily="18" charset="0"/>
                <a:cs typeface="Times New Roman" pitchFamily="18" charset="0"/>
              </a:rPr>
              <a:t>Tableau et Graphique Croisé dynamique:</a:t>
            </a:r>
          </a:p>
          <a:p>
            <a:pPr marL="1371600" lvl="2" indent="-457200">
              <a:buFont typeface="+mj-lt"/>
              <a:buAutoNum type="alphaLcParenR"/>
            </a:pPr>
            <a:r>
              <a:rPr lang="fr-FR" b="1" dirty="0">
                <a:solidFill>
                  <a:schemeClr val="bg1">
                    <a:lumMod val="95000"/>
                    <a:lumOff val="5000"/>
                  </a:schemeClr>
                </a:solidFill>
                <a:latin typeface="Times New Roman" pitchFamily="18" charset="0"/>
                <a:cs typeface="Times New Roman" pitchFamily="18" charset="0"/>
              </a:rPr>
              <a:t>Création et Traitement,</a:t>
            </a:r>
          </a:p>
          <a:p>
            <a:pPr marL="1371600" lvl="2" indent="-457200">
              <a:buFont typeface="+mj-lt"/>
              <a:buAutoNum type="alphaLcParenR"/>
            </a:pPr>
            <a:r>
              <a:rPr lang="fr-FR" b="1" dirty="0">
                <a:solidFill>
                  <a:schemeClr val="bg1">
                    <a:lumMod val="95000"/>
                    <a:lumOff val="5000"/>
                  </a:schemeClr>
                </a:solidFill>
                <a:latin typeface="Times New Roman" pitchFamily="18" charset="0"/>
                <a:cs typeface="Times New Roman" pitchFamily="18" charset="0"/>
              </a:rPr>
              <a:t>Analyse et Mise en Forme.</a:t>
            </a:r>
          </a:p>
          <a:p>
            <a:pPr marL="457200" indent="-457200">
              <a:buFont typeface="+mj-lt"/>
              <a:buAutoNum type="arabicParenR"/>
            </a:pPr>
            <a:r>
              <a:rPr lang="fr-FR" b="1" dirty="0">
                <a:solidFill>
                  <a:schemeClr val="bg1">
                    <a:lumMod val="95000"/>
                    <a:lumOff val="5000"/>
                  </a:schemeClr>
                </a:solidFill>
                <a:latin typeface="Times New Roman" pitchFamily="18" charset="0"/>
                <a:cs typeface="Times New Roman" pitchFamily="18" charset="0"/>
              </a:rPr>
              <a:t>Tableau de bord via TCD…</a:t>
            </a:r>
          </a:p>
          <a:p>
            <a:pPr marL="457200" indent="-457200">
              <a:buFontTx/>
              <a:buAutoNum type="arabicParenR"/>
              <a:defRPr/>
            </a:pPr>
            <a:r>
              <a:rPr lang="fr-FR" b="1" dirty="0">
                <a:solidFill>
                  <a:schemeClr val="bg1">
                    <a:lumMod val="95000"/>
                    <a:lumOff val="5000"/>
                  </a:schemeClr>
                </a:solidFill>
                <a:latin typeface="Times New Roman" pitchFamily="18" charset="0"/>
                <a:cs typeface="Times New Roman" pitchFamily="18" charset="0"/>
              </a:rPr>
              <a:t>Importation des données externes,</a:t>
            </a:r>
          </a:p>
          <a:p>
            <a:pPr marL="457200" indent="-457200">
              <a:buFontTx/>
              <a:buAutoNum type="arabicParenR"/>
              <a:defRPr/>
            </a:pPr>
            <a:r>
              <a:rPr lang="fr-FR" b="1" dirty="0">
                <a:solidFill>
                  <a:schemeClr val="bg1">
                    <a:lumMod val="95000"/>
                    <a:lumOff val="5000"/>
                  </a:schemeClr>
                </a:solidFill>
                <a:latin typeface="Times New Roman" pitchFamily="18" charset="0"/>
                <a:cs typeface="Times New Roman" pitchFamily="18" charset="0"/>
              </a:rPr>
              <a:t>Rappel &amp; Evaluation…</a:t>
            </a:r>
          </a:p>
          <a:p>
            <a:pPr marL="457200" indent="-457200">
              <a:buFont typeface="+mj-lt"/>
              <a:buAutoNum type="arabicParenR"/>
            </a:pPr>
            <a:endParaRPr lang="fr-FR" b="1" dirty="0">
              <a:solidFill>
                <a:schemeClr val="bg1"/>
              </a:solidFill>
              <a:latin typeface="Times New Roman" pitchFamily="18" charset="0"/>
              <a:cs typeface="Times New Roman" pitchFamily="18" charset="0"/>
            </a:endParaRPr>
          </a:p>
          <a:p>
            <a:pPr marL="457200" indent="-457200">
              <a:buFont typeface="+mj-lt"/>
              <a:buAutoNum type="arabicParenR"/>
            </a:pPr>
            <a:endParaRPr lang="fr-FR" b="1" dirty="0">
              <a:solidFill>
                <a:schemeClr val="bg1">
                  <a:lumMod val="95000"/>
                  <a:lumOff val="5000"/>
                </a:schemeClr>
              </a:solidFill>
              <a:latin typeface="Times New Roman" pitchFamily="18" charset="0"/>
              <a:cs typeface="Times New Roman" pitchFamily="18" charset="0"/>
            </a:endParaRPr>
          </a:p>
          <a:p>
            <a:pPr marL="457200" indent="-457200">
              <a:buFont typeface="+mj-lt"/>
              <a:buAutoNum type="arabicParenR"/>
            </a:pPr>
            <a:endParaRPr lang="fr-FR" b="1" dirty="0">
              <a:solidFill>
                <a:schemeClr val="bg1"/>
              </a:solidFill>
              <a:latin typeface="Times New Roman" pitchFamily="18" charset="0"/>
              <a:cs typeface="Times New Roman" pitchFamily="18" charset="0"/>
            </a:endParaRPr>
          </a:p>
          <a:p>
            <a:pPr marL="457200" indent="-457200">
              <a:buFont typeface="Wingdings" panose="05000000000000000000" pitchFamily="2" charset="2"/>
              <a:buChar char="ü"/>
            </a:pPr>
            <a:endParaRPr lang="fr-FR" b="1" dirty="0">
              <a:solidFill>
                <a:schemeClr val="bg1"/>
              </a:solidFill>
              <a:latin typeface="Times New Roman" pitchFamily="18" charset="0"/>
              <a:cs typeface="Times New Roman" pitchFamily="18" charset="0"/>
            </a:endParaRPr>
          </a:p>
        </p:txBody>
      </p:sp>
      <p:sp>
        <p:nvSpPr>
          <p:cNvPr id="3" name="Espace réservé du numéro de diapositive 2">
            <a:extLst>
              <a:ext uri="{FF2B5EF4-FFF2-40B4-BE49-F238E27FC236}">
                <a16:creationId xmlns:a16="http://schemas.microsoft.com/office/drawing/2014/main" id="{67D98E32-2F1D-42C3-B3E0-1DF8914AE491}"/>
              </a:ext>
            </a:extLst>
          </p:cNvPr>
          <p:cNvSpPr>
            <a:spLocks noGrp="1"/>
          </p:cNvSpPr>
          <p:nvPr>
            <p:ph type="sldNum" sz="quarter" idx="12"/>
          </p:nvPr>
        </p:nvSpPr>
        <p:spPr/>
        <p:txBody>
          <a:bodyPr/>
          <a:lstStyle/>
          <a:p>
            <a:pPr>
              <a:defRPr/>
            </a:pPr>
            <a:fld id="{196027C5-7565-4569-952D-9D61E6F4C93B}" type="slidenum">
              <a:rPr lang="fr-FR" smtClean="0"/>
              <a:pPr>
                <a:defRPr/>
              </a:pPr>
              <a:t>8</a:t>
            </a:fld>
            <a:endParaRPr lang="fr-FR"/>
          </a:p>
        </p:txBody>
      </p:sp>
    </p:spTree>
    <p:extLst>
      <p:ext uri="{BB962C8B-B14F-4D97-AF65-F5344CB8AC3E}">
        <p14:creationId xmlns:p14="http://schemas.microsoft.com/office/powerpoint/2010/main" val="1852328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from="(-#ppt_w/2)" to="(#ppt_x)" calcmode="lin" valueType="num">
                                      <p:cBhvr>
                                        <p:cTn id="7" dur="600" fill="hold">
                                          <p:stCondLst>
                                            <p:cond delay="0"/>
                                          </p:stCondLst>
                                        </p:cTn>
                                        <p:tgtEl>
                                          <p:spTgt spid="18"/>
                                        </p:tgtEl>
                                        <p:attrNameLst>
                                          <p:attrName>ppt_x</p:attrName>
                                        </p:attrNameLst>
                                      </p:cBhvr>
                                    </p:anim>
                                    <p:anim from="0" to="-1.0" calcmode="lin" valueType="num">
                                      <p:cBhvr>
                                        <p:cTn id="8" dur="200" decel="50000" autoRev="1" fill="hold">
                                          <p:stCondLst>
                                            <p:cond delay="600"/>
                                          </p:stCondLst>
                                        </p:cTn>
                                        <p:tgtEl>
                                          <p:spTgt spid="18"/>
                                        </p:tgtEl>
                                        <p:attrNameLst>
                                          <p:attrName>xshear</p:attrName>
                                        </p:attrNameLst>
                                      </p:cBhvr>
                                    </p:anim>
                                    <p:animScale>
                                      <p:cBhvr>
                                        <p:cTn id="9" dur="200" decel="100000" autoRev="1" fill="hold">
                                          <p:stCondLst>
                                            <p:cond delay="600"/>
                                          </p:stCondLst>
                                        </p:cTn>
                                        <p:tgtEl>
                                          <p:spTgt spid="18"/>
                                        </p:tgtEl>
                                      </p:cBhvr>
                                      <p:from x="100000" y="100000"/>
                                      <p:to x="80000" y="100000"/>
                                    </p:animScale>
                                    <p:anim by="(#ppt_h/3+#ppt_w*0.1)" calcmode="lin" valueType="num">
                                      <p:cBhvr additive="sum">
                                        <p:cTn id="10" dur="200" decel="100000" autoRev="1" fill="hold">
                                          <p:stCondLst>
                                            <p:cond delay="600"/>
                                          </p:stCondLst>
                                        </p:cTn>
                                        <p:tgtEl>
                                          <p:spTgt spid="1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from="(-#ppt_w/2)" to="(#ppt_x)" calcmode="lin" valueType="num">
                                      <p:cBhvr>
                                        <p:cTn id="15" dur="600" fill="hold">
                                          <p:stCondLst>
                                            <p:cond delay="0"/>
                                          </p:stCondLst>
                                        </p:cTn>
                                        <p:tgtEl>
                                          <p:spTgt spid="10"/>
                                        </p:tgtEl>
                                        <p:attrNameLst>
                                          <p:attrName>ppt_x</p:attrName>
                                        </p:attrNameLst>
                                      </p:cBhvr>
                                    </p:anim>
                                    <p:anim from="0" to="-1.0" calcmode="lin" valueType="num">
                                      <p:cBhvr>
                                        <p:cTn id="16" dur="200" decel="50000" autoRev="1" fill="hold">
                                          <p:stCondLst>
                                            <p:cond delay="600"/>
                                          </p:stCondLst>
                                        </p:cTn>
                                        <p:tgtEl>
                                          <p:spTgt spid="10"/>
                                        </p:tgtEl>
                                        <p:attrNameLst>
                                          <p:attrName>xshear</p:attrName>
                                        </p:attrNameLst>
                                      </p:cBhvr>
                                    </p:anim>
                                    <p:animScale>
                                      <p:cBhvr>
                                        <p:cTn id="17" dur="200" decel="100000" autoRev="1" fill="hold">
                                          <p:stCondLst>
                                            <p:cond delay="600"/>
                                          </p:stCondLst>
                                        </p:cTn>
                                        <p:tgtEl>
                                          <p:spTgt spid="10"/>
                                        </p:tgtEl>
                                      </p:cBhvr>
                                      <p:from x="100000" y="100000"/>
                                      <p:to x="80000" y="100000"/>
                                    </p:animScale>
                                    <p:anim by="(#ppt_h/3+#ppt_w*0.1)" calcmode="lin" valueType="num">
                                      <p:cBhvr additive="sum">
                                        <p:cTn id="18" dur="200" decel="100000" autoRev="1" fill="hold">
                                          <p:stCondLst>
                                            <p:cond delay="600"/>
                                          </p:stCondLst>
                                        </p:cTn>
                                        <p:tgtEl>
                                          <p:spTgt spid="1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59496" y="980728"/>
            <a:ext cx="9011344" cy="3384376"/>
          </a:xfrm>
        </p:spPr>
        <p:txBody>
          <a:bodyPr>
            <a:normAutofit/>
          </a:bodyPr>
          <a:lstStyle/>
          <a:p>
            <a:pPr algn="ctr"/>
            <a:r>
              <a:rPr lang="fr-FR" sz="8800" b="1" dirty="0"/>
              <a:t>1</a:t>
            </a:r>
            <a:r>
              <a:rPr lang="fr-FR" sz="8800" b="1" baseline="30000" dirty="0"/>
              <a:t>er</a:t>
            </a:r>
            <a:r>
              <a:rPr lang="fr-FR" sz="8800" b="1" dirty="0"/>
              <a:t> CHAPITRE</a:t>
            </a:r>
            <a:br>
              <a:rPr lang="fr-FR" sz="8800" b="1" dirty="0"/>
            </a:br>
            <a:r>
              <a:rPr lang="fr-FR" sz="8800" b="1" dirty="0"/>
              <a:t>Généralité EXCEL</a:t>
            </a:r>
          </a:p>
        </p:txBody>
      </p:sp>
      <p:sp>
        <p:nvSpPr>
          <p:cNvPr id="5" name="Espace réservé du pied de page 4"/>
          <p:cNvSpPr>
            <a:spLocks noGrp="1"/>
          </p:cNvSpPr>
          <p:nvPr>
            <p:ph type="ftr" sz="quarter" idx="11"/>
          </p:nvPr>
        </p:nvSpPr>
        <p:spPr/>
        <p:txBody>
          <a:bodyPr/>
          <a:lstStyle/>
          <a:p>
            <a:pPr>
              <a:defRPr/>
            </a:pPr>
            <a:r>
              <a:rPr lang="en-US"/>
              <a:t>Formation Ms Excel - Mr EL HASANY</a:t>
            </a:r>
            <a:endParaRPr lang="fr-FR"/>
          </a:p>
        </p:txBody>
      </p:sp>
      <p:sp>
        <p:nvSpPr>
          <p:cNvPr id="3" name="Espace réservé du numéro de diapositive 2">
            <a:extLst>
              <a:ext uri="{FF2B5EF4-FFF2-40B4-BE49-F238E27FC236}">
                <a16:creationId xmlns:a16="http://schemas.microsoft.com/office/drawing/2014/main" id="{41F33E02-71A3-4D57-ABC0-EA1865355858}"/>
              </a:ext>
            </a:extLst>
          </p:cNvPr>
          <p:cNvSpPr>
            <a:spLocks noGrp="1"/>
          </p:cNvSpPr>
          <p:nvPr>
            <p:ph type="sldNum" sz="quarter" idx="12"/>
          </p:nvPr>
        </p:nvSpPr>
        <p:spPr/>
        <p:txBody>
          <a:bodyPr/>
          <a:lstStyle/>
          <a:p>
            <a:pPr>
              <a:defRPr/>
            </a:pPr>
            <a:fld id="{C0EF9A9A-27A1-433D-97F6-D0C518D49EEE}" type="slidenum">
              <a:rPr lang="fr-FR" smtClean="0"/>
              <a:pPr>
                <a:defRPr/>
              </a:pPr>
              <a:t>9</a:t>
            </a:fld>
            <a:endParaRPr lang="fr-FR"/>
          </a:p>
        </p:txBody>
      </p:sp>
    </p:spTree>
  </p:cSld>
  <p:clrMapOvr>
    <a:masterClrMapping/>
  </p:clrMapOvr>
  <p:transition/>
</p:sld>
</file>

<file path=ppt/theme/_rels/themeOverride1.xml.rels><?xml version="1.0" encoding="UTF-8" standalone="yes"?>
<Relationships xmlns="http://schemas.openxmlformats.org/package/2006/relationships"><Relationship Id="rId1" Type="http://schemas.openxmlformats.org/officeDocument/2006/relationships/image" Target="../media/image38.jpeg"/></Relationships>
</file>

<file path=ppt/theme/theme1.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TM03457444[[fn=Base]]</Template>
  <TotalTime>18639</TotalTime>
  <Words>6266</Words>
  <Application>Microsoft Office PowerPoint</Application>
  <PresentationFormat>Grand écran</PresentationFormat>
  <Paragraphs>667</Paragraphs>
  <Slides>71</Slides>
  <Notes>25</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1</vt:i4>
      </vt:variant>
      <vt:variant>
        <vt:lpstr>Titres des diapositives</vt:lpstr>
      </vt:variant>
      <vt:variant>
        <vt:i4>71</vt:i4>
      </vt:variant>
    </vt:vector>
  </HeadingPairs>
  <TitlesOfParts>
    <vt:vector size="82" baseType="lpstr">
      <vt:lpstr>Baskerville Old Face</vt:lpstr>
      <vt:lpstr>Calibri</vt:lpstr>
      <vt:lpstr>Wingdings 2</vt:lpstr>
      <vt:lpstr>Times New Roman</vt:lpstr>
      <vt:lpstr>Symbol</vt:lpstr>
      <vt:lpstr>Constantia</vt:lpstr>
      <vt:lpstr>Arial</vt:lpstr>
      <vt:lpstr>Corbel</vt:lpstr>
      <vt:lpstr>Wingdings</vt:lpstr>
      <vt:lpstr>Base</vt:lpstr>
      <vt:lpstr>Feuille de calcul</vt:lpstr>
      <vt:lpstr>FORMATION MS  EXCEL Perfectionnement</vt:lpstr>
      <vt:lpstr>Présentation PowerPoint</vt:lpstr>
      <vt:lpstr>Présentation PowerPoint</vt:lpstr>
      <vt:lpstr>Présentation PowerPoint</vt:lpstr>
      <vt:lpstr>PROVERBES</vt:lpstr>
      <vt:lpstr>Programme</vt:lpstr>
      <vt:lpstr>Programme (Suite)</vt:lpstr>
      <vt:lpstr>Programme (Suite)</vt:lpstr>
      <vt:lpstr>1er CHAPITRE Généralité EXCEL</vt:lpstr>
      <vt:lpstr>Introduction</vt:lpstr>
      <vt:lpstr>Interface EXCEL 2016</vt:lpstr>
      <vt:lpstr>Notion de classeur quel avantage!</vt:lpstr>
      <vt:lpstr>Exécution d ’un calcul et Accélérée la saisie</vt:lpstr>
      <vt:lpstr>Masquer des colonnes ... </vt:lpstr>
      <vt:lpstr>  Insertions et suppressions</vt:lpstr>
      <vt:lpstr>Faire des commentaires...</vt:lpstr>
      <vt:lpstr>Initiation et Exécution d’un calcul</vt:lpstr>
      <vt:lpstr>Opérations arithmétiques </vt:lpstr>
      <vt:lpstr>Nommer une cellule ou une plage de cellule</vt:lpstr>
      <vt:lpstr>Références relatives et références absolues</vt:lpstr>
      <vt:lpstr>2ème  CHAPITRE Les Fonctions EXCEL</vt:lpstr>
      <vt:lpstr>Les Fonctions EXCEL</vt:lpstr>
      <vt:lpstr>La fonctions « SOMME »</vt:lpstr>
      <vt:lpstr>La Fonction « MOYENNE »</vt:lpstr>
      <vt:lpstr>La fonction  «MAX» et «MIN»</vt:lpstr>
      <vt:lpstr>La fonction « NB »</vt:lpstr>
      <vt:lpstr>La fonction «NBVAL» et «NB.VIDE»</vt:lpstr>
      <vt:lpstr>La fonction  «NB.SI»</vt:lpstr>
      <vt:lpstr>La fonction logique «SI» Simple</vt:lpstr>
      <vt:lpstr>La fonction «SI» Multiple </vt:lpstr>
      <vt:lpstr>La fonctions «SIERREUR»</vt:lpstr>
      <vt:lpstr>La fonctions «SOMME.SI»</vt:lpstr>
      <vt:lpstr>La fonction «MOYENNE.SI»</vt:lpstr>
      <vt:lpstr>La fonction  «NB.SI»</vt:lpstr>
      <vt:lpstr>RECHERCHEV</vt:lpstr>
      <vt:lpstr>RECHERCHEV</vt:lpstr>
      <vt:lpstr>RECHERCHEH</vt:lpstr>
      <vt:lpstr>La fonction « INDEX»</vt:lpstr>
      <vt:lpstr>La fonction « EQUIV»</vt:lpstr>
      <vt:lpstr>La Fonction CONCATENER</vt:lpstr>
      <vt:lpstr>La fonction Exact</vt:lpstr>
      <vt:lpstr>MAJUSCULE et MINUSCULE</vt:lpstr>
      <vt:lpstr> AUJOURDHUI et MAINTENANT</vt:lpstr>
      <vt:lpstr> Analyse des données et dynamisme du classeur</vt:lpstr>
      <vt:lpstr>Tri vous données sur Excel</vt:lpstr>
      <vt:lpstr> Faire des requêtes : filtrer les données</vt:lpstr>
      <vt:lpstr>La validation des données</vt:lpstr>
      <vt:lpstr>Créer une liste déroulante.</vt:lpstr>
      <vt:lpstr>La Mise en Forme Conditionnelle</vt:lpstr>
      <vt:lpstr>Les sous-totaux</vt:lpstr>
      <vt:lpstr>Présentation PowerPoint</vt:lpstr>
      <vt:lpstr>Visualiser des sous-totaux</vt:lpstr>
      <vt:lpstr>Les messages d'erreurs</vt:lpstr>
      <vt:lpstr>Exemple de message d'erreur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TABLEAUX CROISES DYNAMIQUES </vt:lpstr>
      <vt:lpstr>Présentation PowerPoint</vt:lpstr>
      <vt:lpstr>Présentation PowerPoint</vt:lpstr>
      <vt:lpstr>Présentation PowerPoint</vt:lpstr>
      <vt:lpstr>Présentation PowerPoint</vt:lpstr>
      <vt:lpstr>Présentation PowerPoint</vt:lpstr>
    </vt:vector>
  </TitlesOfParts>
  <Company>Personnel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TDs Excel</dc:title>
  <dc:creator>Maria Zimina-Poirot</dc:creator>
  <cp:lastModifiedBy>Hassan</cp:lastModifiedBy>
  <cp:revision>1014</cp:revision>
  <dcterms:created xsi:type="dcterms:W3CDTF">2001-03-13T11:19:03Z</dcterms:created>
  <dcterms:modified xsi:type="dcterms:W3CDTF">2021-11-29T12:05:30Z</dcterms:modified>
</cp:coreProperties>
</file>